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 id="2147483698" r:id="rId2"/>
    <p:sldMasterId id="2147483699" r:id="rId3"/>
  </p:sldMasterIdLst>
  <p:notesMasterIdLst>
    <p:notesMasterId r:id="rId7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Lst>
  <p:sldSz cx="13004800" cy="9753600"/>
  <p:notesSz cx="6858000" cy="9144000"/>
  <p:embeddedFontLst>
    <p:embeddedFont>
      <p:font typeface="M PLUS 1p" panose="020B0604020202020204" charset="-128"/>
      <p:regular r:id="rId80"/>
      <p:bold r:id="rId81"/>
    </p:embeddedFont>
    <p:embeddedFont>
      <p:font typeface="Helvetica Neue" panose="020B060402020202020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1282C4-3CFE-49D2-B515-EC39C7A928D7}">
  <a:tblStyle styleId="{921282C4-3CFE-49D2-B515-EC39C7A928D7}" styleName="Table_0">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FA9AC843-1DFC-4B63-89C1-32215674071B}"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865F73-FA68-4A89-A42E-54717BDF18BC}" styleName="Table_2">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5.fntdata"/><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90" Type="http://schemas.microsoft.com/office/2016/11/relationships/changesInfo" Target="changesInfos/changesInfo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4.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font" Target="fonts/font2.fntdata"/><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font" Target="fonts/font3.fntdata"/><Relationship Id="rId1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01F584C5-03B7-4B57-8EA8-6C9CDBAE1614}"/>
    <pc:docChg chg="modSld">
      <pc:chgData name="NGUYEN THE DUC 20194515" userId="32441812-81b6-4178-b027-38d89a7cfb09" providerId="ADAL" clId="{01F584C5-03B7-4B57-8EA8-6C9CDBAE1614}" dt="2022-06-02T09:52:30.273" v="447" actId="20577"/>
      <pc:docMkLst>
        <pc:docMk/>
      </pc:docMkLst>
      <pc:sldChg chg="modSp mod">
        <pc:chgData name="NGUYEN THE DUC 20194515" userId="32441812-81b6-4178-b027-38d89a7cfb09" providerId="ADAL" clId="{01F584C5-03B7-4B57-8EA8-6C9CDBAE1614}" dt="2022-06-02T09:42:11.068" v="0" actId="1036"/>
        <pc:sldMkLst>
          <pc:docMk/>
          <pc:sldMk cId="0" sldId="295"/>
        </pc:sldMkLst>
        <pc:picChg chg="mod">
          <ac:chgData name="NGUYEN THE DUC 20194515" userId="32441812-81b6-4178-b027-38d89a7cfb09" providerId="ADAL" clId="{01F584C5-03B7-4B57-8EA8-6C9CDBAE1614}" dt="2022-06-02T09:42:11.068" v="0" actId="1036"/>
          <ac:picMkLst>
            <pc:docMk/>
            <pc:sldMk cId="0" sldId="295"/>
            <ac:picMk id="646" creationId="{00000000-0000-0000-0000-000000000000}"/>
          </ac:picMkLst>
        </pc:picChg>
      </pc:sldChg>
      <pc:sldChg chg="modSp mod">
        <pc:chgData name="NGUYEN THE DUC 20194515" userId="32441812-81b6-4178-b027-38d89a7cfb09" providerId="ADAL" clId="{01F584C5-03B7-4B57-8EA8-6C9CDBAE1614}" dt="2022-06-02T09:52:30.273" v="447" actId="20577"/>
        <pc:sldMkLst>
          <pc:docMk/>
          <pc:sldMk cId="0" sldId="306"/>
        </pc:sldMkLst>
        <pc:spChg chg="mod">
          <ac:chgData name="NGUYEN THE DUC 20194515" userId="32441812-81b6-4178-b027-38d89a7cfb09" providerId="ADAL" clId="{01F584C5-03B7-4B57-8EA8-6C9CDBAE1614}" dt="2022-06-02T09:52:30.273" v="447" actId="20577"/>
          <ac:spMkLst>
            <pc:docMk/>
            <pc:sldMk cId="0" sldId="306"/>
            <ac:spMk id="74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1pPr>
            <a:lvl2pPr marL="914400" marR="0" lvl="1"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2pPr>
            <a:lvl3pPr marL="1371600" marR="0" lvl="2"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3pPr>
            <a:lvl4pPr marL="1828800" marR="0" lvl="3"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4pPr>
            <a:lvl5pPr marL="2286000" marR="0" lvl="4"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5pPr>
            <a:lvl6pPr marL="2743200" marR="0" lvl="5"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6pPr>
            <a:lvl7pPr marL="3200400" marR="0" lvl="6"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7pPr>
            <a:lvl8pPr marL="3657600" marR="0" lvl="7"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8pPr>
            <a:lvl9pPr marL="4114800" marR="0" lvl="8"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299" name="Google Shape;299;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1a7ccb5585_0_67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11a7ccb5585_0_6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a7ccb5585_0_6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11a7ccb5585_0_6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e592c25c5_0_1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11e592c25c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2279f0b058_0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99" name="Google Shape;399;g12279f0b058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2279f0b058_0_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2279f0b058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2279f0b058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2279f0b058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2279f0b058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2279f0b058_0_1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2279f0b058_0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2279f0b058_0_1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d0189efd7_1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d0189efd7_1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2d0189efd7_1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2d0189efd7_1_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06" name="Google Shape;30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d0189efd7_1_2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d0189efd7_1_2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2d0189efd7_1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2d0189efd7_1_7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2d0189efd7_1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2d0189efd7_1_1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d0189efd7_1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d0189efd7_1_1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d0189efd7_1_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d0189efd7_1_16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d0189efd7_1_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d0189efd7_1_18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d0189efd7_1_2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d0189efd7_1_2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This is a Pear Deck Text Slide </a:t>
            </a:r>
            <a:endParaRPr/>
          </a:p>
          <a:p>
            <a:pPr marL="0" lvl="0" indent="0" algn="l" rtl="0">
              <a:spcBef>
                <a:spcPts val="0"/>
              </a:spcBef>
              <a:spcAft>
                <a:spcPts val="0"/>
              </a:spcAft>
              <a:buNone/>
            </a:pPr>
            <a:r>
              <a:rPr lang="en-US"/>
              <a:t>🍐 To edit the type of question, go back to the "Ask Students a Question" in the Pear Deck sidebar.</a:t>
            </a:r>
            <a:endParaRPr/>
          </a:p>
          <a:p>
            <a:pPr marL="0" lvl="0" indent="0" algn="l" rtl="0">
              <a:spcBef>
                <a:spcPts val="0"/>
              </a:spcBef>
              <a:spcAft>
                <a:spcPts val="0"/>
              </a:spcAft>
              <a:buNone/>
            </a:pPr>
            <a:r>
              <a:rPr lang="en-US"/>
              <a:t>10秒</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2279f0b058_0_2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9" name="Google Shape;539;g12279f0b058_0_2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2d0189efd7_1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g12d0189efd7_1_2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1a68600326_0_31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53" name="Google Shape;553;g11a68600326_0_3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2bcc9de150_0_4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9" name="Google Shape;559;g12bcc9de150_0_4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a:latin typeface="Avenir"/>
              <a:ea typeface="Avenir"/>
              <a:cs typeface="Avenir"/>
              <a:sym typeface="Aveni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67" name="Google Shape;56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1a7ccb5585_0_10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3" name="Google Shape;573;g11a7ccb5585_0_10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2d0189efd7_1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1" name="Google Shape;581;g12d0189efd7_1_2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2d0189efd7_1_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2d0189efd7_1_30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2f9866487d_1_7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8" name="Google Shape;598;g12f9866487d_1_7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2d3575db48_0_3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9" name="Google Shape;609;g12d3575db48_0_3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2d3575db48_0_3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16" name="Google Shape;616;g12d3575db48_0_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2d3575db48_0_7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2" name="Google Shape;622;g12d3575db48_0_7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2d3575db48_0_8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2" name="Google Shape;632;g12d3575db48_0_8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c8e48d928_0_1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20" name="Google Shape;320;g12c8e48d928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2d3575db48_0_7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2" name="Google Shape;642;g12d3575db48_0_7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2d3575db48_0_7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2d3575db48_0_79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2d3575db48_0_9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1" name="Google Shape;661;g12d3575db48_0_9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2d0189efd7_1_3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8" name="Google Shape;668;g12d0189efd7_1_3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2d0189efd7_1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2d0189efd7_1_3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2d3575db48_0_13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5" name="Google Shape;685;g12d3575db48_0_13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2f9866487d_1_8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3" name="Google Shape;693;g12f9866487d_1_8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2d3575db48_0_10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4" name="Google Shape;704;g12d3575db48_0_100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2d3575db48_0_11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11" name="Google Shape;711;g12d3575db48_0_1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d3575db48_0_13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g12d3575db48_0_13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2c8e48d928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12c8e48d92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2d3575db48_0_1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2d3575db48_0_13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2d3575db48_0_13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5" name="Google Shape;735;g12d3575db48_0_13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2d3575db48_0_14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3" name="Google Shape;743;g12d3575db48_0_14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2d0189efd7_1_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0" name="Google Shape;750;g12d0189efd7_1_3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2d0189efd7_1_3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8" name="Google Shape;758;g12d0189efd7_1_3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2d0189efd7_1_3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2d0189efd7_1_3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2f9866487d_1_9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5" name="Google Shape;775;g12f9866487d_1_9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2d3575db48_0_13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6" name="Google Shape;786;g12d3575db48_0_13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2d3575db48_0_13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93" name="Google Shape;793;g12d3575db48_0_13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2d3575db48_0_13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9" name="Google Shape;799;g12d3575db48_0_13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f9866487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3" name="Google Shape;333;g12f9866487d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sz="11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2d3575db48_0_14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7" name="Google Shape;807;g12d3575db48_0_140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2d3575db48_0_14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2d3575db48_0_14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28198d3cfe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5" name="Google Shape;825;g128198d3cfe_0_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2f9866487d_1_6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832" name="Google Shape;832;g12f9866487d_1_6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2f9866487d_1_3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8" name="Google Shape;838;g12f9866487d_1_3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2f9866487d_1_3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5" name="Google Shape;845;g12f9866487d_1_3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23598c020c_0_2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852" name="Google Shape;852;g123598c020c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1a68600326_0_36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g11a68600326_0_36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1ccf027de5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5" name="Google Shape;865;g11ccf027de5_0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2bcc9de150_0_5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874" name="Google Shape;874;g12bcc9de150_0_5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41" name="Google Shape;34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2bcc9de150_0_5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880" name="Google Shape;880;g12bcc9de150_0_5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2bcc9de150_0_6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8" name="Google Shape;888;g12bcc9de150_0_6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2bcc9de150_0_6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0" name="Google Shape;900;g12bcc9de150_0_6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12bcc9de150_0_6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8" name="Google Shape;908;g12bcc9de150_0_6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2bcc9de150_0_6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g12bcc9de150_0_6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2bcc9de150_0_6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925" name="Google Shape;925;g12bcc9de150_0_6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e592c25c5_0_5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 name="Google Shape;347;g11e592c25c5_0_5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a7ccb5585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11a7ccb558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0" name="Google Shape;70;p1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2" name="Google Shape;72;p1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3" name="Google Shape;73;p1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74" name="Google Shape;74;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83"/>
        <p:cNvGrpSpPr/>
        <p:nvPr/>
      </p:nvGrpSpPr>
      <p:grpSpPr>
        <a:xfrm>
          <a:off x="0" y="0"/>
          <a:ext cx="0" cy="0"/>
          <a:chOff x="0" y="0"/>
          <a:chExt cx="0" cy="0"/>
        </a:xfrm>
      </p:grpSpPr>
      <p:sp>
        <p:nvSpPr>
          <p:cNvPr id="84" name="Google Shape;84;p1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5" name="Google Shape;85;p14"/>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6" name="Google Shape;86;p1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87" name="Google Shape;87;p1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90" name="Google Shape;90;p1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800"/>
              <a:buNone/>
              <a:defRPr/>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91" name="Google Shape;91;p1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2" name="Google Shape;92;p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3" name="Google Shape;93;p1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96" name="Google Shape;96;p1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7" name="Google Shape;97;p1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1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01"/>
        <p:cNvGrpSpPr/>
        <p:nvPr/>
      </p:nvGrpSpPr>
      <p:grpSpPr>
        <a:xfrm>
          <a:off x="0" y="0"/>
          <a:ext cx="0" cy="0"/>
          <a:chOff x="0" y="0"/>
          <a:chExt cx="0" cy="0"/>
        </a:xfrm>
      </p:grpSpPr>
      <p:pic>
        <p:nvPicPr>
          <p:cNvPr id="102" name="Google Shape;102;p18"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03" name="Google Shape;103;p18"/>
          <p:cNvSpPr/>
          <p:nvPr/>
        </p:nvSpPr>
        <p:spPr>
          <a:xfrm>
            <a:off x="-2584" y="4192129"/>
            <a:ext cx="13010100" cy="2423700"/>
          </a:xfrm>
          <a:prstGeom prst="rect">
            <a:avLst/>
          </a:prstGeom>
          <a:solidFill>
            <a:srgbClr val="FFFFFF">
              <a:alpha val="8510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4" name="Google Shape;104;p18"/>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05" name="Google Shape;105;p18"/>
          <p:cNvSpPr txBox="1">
            <a:spLocks noGrp="1"/>
          </p:cNvSpPr>
          <p:nvPr>
            <p:ph type="body" idx="1"/>
          </p:nvPr>
        </p:nvSpPr>
        <p:spPr>
          <a:xfrm>
            <a:off x="1270000" y="7260956"/>
            <a:ext cx="10464900" cy="1881900"/>
          </a:xfrm>
          <a:prstGeom prst="rect">
            <a:avLst/>
          </a:prstGeom>
          <a:solidFill>
            <a:srgbClr val="FFFFFF">
              <a:alpha val="85100"/>
            </a:srgbClr>
          </a:solidFill>
          <a:ln>
            <a:noFill/>
          </a:ln>
        </p:spPr>
        <p:txBody>
          <a:bodyPr spcFirstLastPara="1" wrap="square" lIns="254000" tIns="254000" rIns="254000" bIns="254000" anchor="ctr" anchorCtr="0">
            <a:noAutofit/>
          </a:bodyPr>
          <a:lstStyle>
            <a:lvl1pPr marL="457200" lvl="0" indent="-228600" algn="ctr" rtl="0">
              <a:lnSpc>
                <a:spcPct val="100000"/>
              </a:lnSpc>
              <a:spcBef>
                <a:spcPts val="0"/>
              </a:spcBef>
              <a:spcAft>
                <a:spcPts val="0"/>
              </a:spcAft>
              <a:buClr>
                <a:srgbClr val="000000"/>
              </a:buClr>
              <a:buSzPts val="3200"/>
              <a:buNone/>
              <a:defRPr sz="3200"/>
            </a:lvl1pPr>
            <a:lvl2pPr marL="914400" lvl="1" indent="-228600" algn="ctr" rtl="0">
              <a:lnSpc>
                <a:spcPct val="100000"/>
              </a:lnSpc>
              <a:spcBef>
                <a:spcPts val="0"/>
              </a:spcBef>
              <a:spcAft>
                <a:spcPts val="0"/>
              </a:spcAft>
              <a:buClr>
                <a:srgbClr val="000000"/>
              </a:buClr>
              <a:buSzPts val="3200"/>
              <a:buNone/>
              <a:defRPr sz="3200"/>
            </a:lvl2pPr>
            <a:lvl3pPr marL="1371600" lvl="2" indent="-228600" algn="ctr" rtl="0">
              <a:lnSpc>
                <a:spcPct val="100000"/>
              </a:lnSpc>
              <a:spcBef>
                <a:spcPts val="0"/>
              </a:spcBef>
              <a:spcAft>
                <a:spcPts val="0"/>
              </a:spcAft>
              <a:buClr>
                <a:srgbClr val="000000"/>
              </a:buClr>
              <a:buSzPts val="3200"/>
              <a:buNone/>
              <a:defRPr sz="3200"/>
            </a:lvl3pPr>
            <a:lvl4pPr marL="1828800" lvl="3" indent="-228600" algn="ctr" rtl="0">
              <a:lnSpc>
                <a:spcPct val="100000"/>
              </a:lnSpc>
              <a:spcBef>
                <a:spcPts val="0"/>
              </a:spcBef>
              <a:spcAft>
                <a:spcPts val="0"/>
              </a:spcAft>
              <a:buClr>
                <a:srgbClr val="000000"/>
              </a:buClr>
              <a:buSzPts val="3200"/>
              <a:buNone/>
              <a:defRPr sz="3200"/>
            </a:lvl4pPr>
            <a:lvl5pPr marL="2286000" lvl="4" indent="-228600" algn="ctr" rtl="0">
              <a:lnSpc>
                <a:spcPct val="100000"/>
              </a:lnSpc>
              <a:spcBef>
                <a:spcPts val="0"/>
              </a:spcBef>
              <a:spcAft>
                <a:spcPts val="0"/>
              </a:spcAft>
              <a:buClr>
                <a:srgbClr val="000000"/>
              </a:buClr>
              <a:buSzPts val="3200"/>
              <a:buNone/>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06" name="Google Shape;106;p18"/>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09" name="Google Shape;109;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None/>
              <a:defRPr sz="3200"/>
            </a:lvl1pPr>
            <a:lvl2pPr marL="914400" lvl="1" indent="-391160" algn="l" rtl="0">
              <a:lnSpc>
                <a:spcPct val="100000"/>
              </a:lnSpc>
              <a:spcBef>
                <a:spcPts val="2400"/>
              </a:spcBef>
              <a:spcAft>
                <a:spcPts val="0"/>
              </a:spcAft>
              <a:buClr>
                <a:srgbClr val="000000"/>
              </a:buClr>
              <a:buSzPts val="256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10" name="Google Shape;110;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1" name="Google Shape;111;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2" name="Google Shape;112;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7" sy="99997" flip="none" algn="tl"/>
        </a:blipFill>
        <a:effectLst/>
      </p:bgPr>
    </p:bg>
    <p:spTree>
      <p:nvGrpSpPr>
        <p:cNvPr id="1" name="Shape 113"/>
        <p:cNvGrpSpPr/>
        <p:nvPr/>
      </p:nvGrpSpPr>
      <p:grpSpPr>
        <a:xfrm>
          <a:off x="0" y="0"/>
          <a:ext cx="0" cy="0"/>
          <a:chOff x="0" y="0"/>
          <a:chExt cx="0" cy="0"/>
        </a:xfrm>
      </p:grpSpPr>
      <p:sp>
        <p:nvSpPr>
          <p:cNvPr id="114" name="Google Shape;114;p20"/>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5" name="Google Shape;115;p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16" name="Google Shape;116;p2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rtl="0">
              <a:lnSpc>
                <a:spcPct val="100000"/>
              </a:lnSpc>
              <a:spcBef>
                <a:spcPts val="2400"/>
              </a:spcBef>
              <a:spcAft>
                <a:spcPts val="0"/>
              </a:spcAft>
              <a:buClr>
                <a:srgbClr val="000000"/>
              </a:buClr>
              <a:buSzPts val="2400"/>
              <a:buChar char="•"/>
              <a:defRPr sz="3200"/>
            </a:lvl1pPr>
            <a:lvl2pPr marL="914400" lvl="1" indent="-381000" algn="l" rtl="0">
              <a:lnSpc>
                <a:spcPct val="100000"/>
              </a:lnSpc>
              <a:spcBef>
                <a:spcPts val="2400"/>
              </a:spcBef>
              <a:spcAft>
                <a:spcPts val="0"/>
              </a:spcAft>
              <a:buClr>
                <a:srgbClr val="000000"/>
              </a:buClr>
              <a:buSzPts val="2400"/>
              <a:buChar char="•"/>
              <a:defRPr sz="3200"/>
            </a:lvl2pPr>
            <a:lvl3pPr marL="1371600" lvl="2" indent="-381000" algn="l" rtl="0">
              <a:lnSpc>
                <a:spcPct val="100000"/>
              </a:lnSpc>
              <a:spcBef>
                <a:spcPts val="2400"/>
              </a:spcBef>
              <a:spcAft>
                <a:spcPts val="0"/>
              </a:spcAft>
              <a:buClr>
                <a:srgbClr val="000000"/>
              </a:buClr>
              <a:buSzPts val="2400"/>
              <a:buChar char="•"/>
              <a:defRPr sz="3200"/>
            </a:lvl3pPr>
            <a:lvl4pPr marL="1828800" lvl="3" indent="-381000" algn="l" rtl="0">
              <a:lnSpc>
                <a:spcPct val="100000"/>
              </a:lnSpc>
              <a:spcBef>
                <a:spcPts val="2400"/>
              </a:spcBef>
              <a:spcAft>
                <a:spcPts val="0"/>
              </a:spcAft>
              <a:buClr>
                <a:srgbClr val="000000"/>
              </a:buClr>
              <a:buSzPts val="2400"/>
              <a:buChar char="•"/>
              <a:defRPr sz="3200"/>
            </a:lvl4pPr>
            <a:lvl5pPr marL="2286000" lvl="4" indent="-381000" algn="l" rtl="0">
              <a:lnSpc>
                <a:spcPct val="100000"/>
              </a:lnSpc>
              <a:spcBef>
                <a:spcPts val="2400"/>
              </a:spcBef>
              <a:spcAft>
                <a:spcPts val="0"/>
              </a:spcAft>
              <a:buClr>
                <a:srgbClr val="000000"/>
              </a:buClr>
              <a:buSzPts val="2400"/>
              <a:buChar char="•"/>
              <a:defRPr sz="32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17" name="Google Shape;117;p2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8" name="Google Shape;118;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9" name="Google Shape;119;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22" name="Google Shape;122;p2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sz="3200"/>
            </a:lvl1pPr>
            <a:lvl2pPr marL="914400" lvl="1" indent="-391160" algn="l" rtl="0">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23" name="Google Shape;123;p2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4" name="Google Shape;124;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25" name="Google Shape;125;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1" name="Google Shape;21;p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 name="Google Shape;22;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 name="Google Shape;23;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26"/>
        <p:cNvGrpSpPr/>
        <p:nvPr/>
      </p:nvGrpSpPr>
      <p:grpSpPr>
        <a:xfrm>
          <a:off x="0" y="0"/>
          <a:ext cx="0" cy="0"/>
          <a:chOff x="0" y="0"/>
          <a:chExt cx="0" cy="0"/>
        </a:xfrm>
      </p:grpSpPr>
      <p:sp>
        <p:nvSpPr>
          <p:cNvPr id="127" name="Google Shape;127;p2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0"/>
              </a:srgbClr>
            </a:outerShdw>
          </a:effectLst>
        </p:spPr>
      </p:sp>
      <p:sp>
        <p:nvSpPr>
          <p:cNvPr id="128" name="Google Shape;128;p2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129" name="Google Shape;129;p2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1600"/>
              </a:spcBef>
              <a:spcAft>
                <a:spcPts val="0"/>
              </a:spcAft>
              <a:buClr>
                <a:srgbClr val="000000"/>
              </a:buClr>
              <a:buSzPts val="1350"/>
              <a:buChar char="•"/>
              <a:defRPr/>
            </a:lvl1pPr>
            <a:lvl2pPr marL="914400" lvl="1" indent="-342900" algn="l" rtl="0">
              <a:lnSpc>
                <a:spcPct val="100000"/>
              </a:lnSpc>
              <a:spcBef>
                <a:spcPts val="1600"/>
              </a:spcBef>
              <a:spcAft>
                <a:spcPts val="0"/>
              </a:spcAft>
              <a:buClr>
                <a:srgbClr val="000000"/>
              </a:buClr>
              <a:buSzPts val="1800"/>
              <a:buFont typeface="Arial"/>
              <a:buChar char="•"/>
              <a:defRPr sz="2400"/>
            </a:lvl2pPr>
            <a:lvl3pPr marL="1371600" lvl="2" indent="-342900" algn="l" rtl="0">
              <a:lnSpc>
                <a:spcPct val="100000"/>
              </a:lnSpc>
              <a:spcBef>
                <a:spcPts val="1600"/>
              </a:spcBef>
              <a:spcAft>
                <a:spcPts val="0"/>
              </a:spcAft>
              <a:buClr>
                <a:srgbClr val="000000"/>
              </a:buClr>
              <a:buSzPts val="1800"/>
              <a:buFont typeface="Arial"/>
              <a:buChar char="•"/>
              <a:defRPr sz="2400"/>
            </a:lvl3pPr>
            <a:lvl4pPr marL="1828800" lvl="3" indent="-342900" algn="l" rtl="0">
              <a:lnSpc>
                <a:spcPct val="100000"/>
              </a:lnSpc>
              <a:spcBef>
                <a:spcPts val="1600"/>
              </a:spcBef>
              <a:spcAft>
                <a:spcPts val="0"/>
              </a:spcAft>
              <a:buClr>
                <a:srgbClr val="000000"/>
              </a:buClr>
              <a:buSzPts val="1800"/>
              <a:buFont typeface="Arial"/>
              <a:buChar char="•"/>
              <a:defRPr sz="2400"/>
            </a:lvl4pPr>
            <a:lvl5pPr marL="2286000" lvl="4" indent="-342900" algn="l" rtl="0">
              <a:lnSpc>
                <a:spcPct val="100000"/>
              </a:lnSpc>
              <a:spcBef>
                <a:spcPts val="1600"/>
              </a:spcBef>
              <a:spcAft>
                <a:spcPts val="0"/>
              </a:spcAft>
              <a:buClr>
                <a:srgbClr val="000000"/>
              </a:buClr>
              <a:buSzPts val="1800"/>
              <a:buFont typeface="Arial"/>
              <a:buChar char="•"/>
              <a:defRPr sz="2400"/>
            </a:lvl5pPr>
            <a:lvl6pPr marL="2743200" lvl="5" indent="-228600" algn="l" rtl="0">
              <a:lnSpc>
                <a:spcPct val="100000"/>
              </a:lnSpc>
              <a:spcBef>
                <a:spcPts val="1600"/>
              </a:spcBef>
              <a:spcAft>
                <a:spcPts val="0"/>
              </a:spcAft>
              <a:buClr>
                <a:srgbClr val="000000"/>
              </a:buClr>
              <a:buSzPts val="1800"/>
              <a:buNone/>
              <a:defRPr/>
            </a:lvl6pPr>
            <a:lvl7pPr marL="3200400" lvl="6" indent="-228600" algn="l" rtl="0">
              <a:lnSpc>
                <a:spcPct val="100000"/>
              </a:lnSpc>
              <a:spcBef>
                <a:spcPts val="1600"/>
              </a:spcBef>
              <a:spcAft>
                <a:spcPts val="0"/>
              </a:spcAft>
              <a:buClr>
                <a:srgbClr val="000000"/>
              </a:buClr>
              <a:buSzPts val="1800"/>
              <a:buNone/>
              <a:defRPr/>
            </a:lvl7pPr>
            <a:lvl8pPr marL="3657600" lvl="7" indent="-228600" algn="l" rtl="0">
              <a:lnSpc>
                <a:spcPct val="100000"/>
              </a:lnSpc>
              <a:spcBef>
                <a:spcPts val="1600"/>
              </a:spcBef>
              <a:spcAft>
                <a:spcPts val="0"/>
              </a:spcAft>
              <a:buClr>
                <a:srgbClr val="000000"/>
              </a:buClr>
              <a:buSzPts val="1800"/>
              <a:buNone/>
              <a:defRPr/>
            </a:lvl8pPr>
            <a:lvl9pPr marL="4114800" lvl="8" indent="-228600" algn="l" rtl="0">
              <a:lnSpc>
                <a:spcPct val="100000"/>
              </a:lnSpc>
              <a:spcBef>
                <a:spcPts val="1600"/>
              </a:spcBef>
              <a:spcAft>
                <a:spcPts val="0"/>
              </a:spcAft>
              <a:buClr>
                <a:srgbClr val="000000"/>
              </a:buClr>
              <a:buSzPts val="1800"/>
              <a:buNone/>
              <a:defRPr/>
            </a:lvl9pPr>
          </a:lstStyle>
          <a:p>
            <a:endParaRPr/>
          </a:p>
        </p:txBody>
      </p:sp>
      <p:sp>
        <p:nvSpPr>
          <p:cNvPr id="130" name="Google Shape;130;p2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1" name="Google Shape;131;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2" name="Google Shape;132;p2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133"/>
        <p:cNvGrpSpPr/>
        <p:nvPr/>
      </p:nvGrpSpPr>
      <p:grpSpPr>
        <a:xfrm>
          <a:off x="0" y="0"/>
          <a:ext cx="0" cy="0"/>
          <a:chOff x="0" y="0"/>
          <a:chExt cx="0" cy="0"/>
        </a:xfrm>
      </p:grpSpPr>
      <p:sp>
        <p:nvSpPr>
          <p:cNvPr id="134" name="Google Shape;134;p2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5" name="Google Shape;135;p23"/>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 name="Google Shape;136;p2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37" name="Google Shape;137;p23"/>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138"/>
        <p:cNvGrpSpPr/>
        <p:nvPr/>
      </p:nvGrpSpPr>
      <p:grpSpPr>
        <a:xfrm>
          <a:off x="0" y="0"/>
          <a:ext cx="0" cy="0"/>
          <a:chOff x="0" y="0"/>
          <a:chExt cx="0" cy="0"/>
        </a:xfrm>
      </p:grpSpPr>
      <p:sp>
        <p:nvSpPr>
          <p:cNvPr id="139" name="Google Shape;139;p2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0" name="Google Shape;140;p24"/>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0"/>
              </a:srgbClr>
            </a:outerShdw>
          </a:effectLst>
        </p:spPr>
      </p:sp>
      <p:sp>
        <p:nvSpPr>
          <p:cNvPr id="141" name="Google Shape;141;p24"/>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3" name="Google Shape;143;p24"/>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144" name="Google Shape;144;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タイトル&amp;箇条書き 1">
  <p:cSld name="タイトル&amp;箇条書き 5">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7" name="Google Shape;147;p2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8" name="Google Shape;148;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7" name="Google Shape;157;p2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8" name="Google Shape;158;p2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9" name="Google Shape;159;p2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60" name="Google Shape;160;p2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161"/>
        <p:cNvGrpSpPr/>
        <p:nvPr/>
      </p:nvGrpSpPr>
      <p:grpSpPr>
        <a:xfrm>
          <a:off x="0" y="0"/>
          <a:ext cx="0" cy="0"/>
          <a:chOff x="0" y="0"/>
          <a:chExt cx="0" cy="0"/>
        </a:xfrm>
      </p:grpSpPr>
      <p:sp>
        <p:nvSpPr>
          <p:cNvPr id="162" name="Google Shape;162;p2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3" name="Google Shape;163;p28"/>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4" name="Google Shape;164;p2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5" name="Google Shape;165;p2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8" name="Google Shape;168;p29"/>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9" name="Google Shape;169;p29"/>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0" name="Google Shape;170;p29"/>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71" name="Google Shape;171;p29" descr="fujisakura.jpg"/>
          <p:cNvPicPr preferRelativeResize="0"/>
          <p:nvPr/>
        </p:nvPicPr>
        <p:blipFill rotWithShape="1">
          <a:blip r:embed="rId2">
            <a:alphaModFix/>
          </a:blip>
          <a:srcRect l="30077" r="57425"/>
          <a:stretch/>
        </p:blipFill>
        <p:spPr>
          <a:xfrm>
            <a:off x="-5438" y="4"/>
            <a:ext cx="1624963" cy="9753602"/>
          </a:xfrm>
          <a:prstGeom prst="rect">
            <a:avLst/>
          </a:prstGeom>
          <a:noFill/>
          <a:ln>
            <a:noFill/>
          </a:ln>
        </p:spPr>
      </p:pic>
      <p:sp>
        <p:nvSpPr>
          <p:cNvPr id="172" name="Google Shape;172;p29"/>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3" name="Google Shape;173;p29"/>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74"/>
        <p:cNvGrpSpPr/>
        <p:nvPr/>
      </p:nvGrpSpPr>
      <p:grpSpPr>
        <a:xfrm>
          <a:off x="0" y="0"/>
          <a:ext cx="0" cy="0"/>
          <a:chOff x="0" y="0"/>
          <a:chExt cx="0" cy="0"/>
        </a:xfrm>
      </p:grpSpPr>
      <p:sp>
        <p:nvSpPr>
          <p:cNvPr id="175" name="Google Shape;175;p30"/>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176"/>
        <p:cNvGrpSpPr/>
        <p:nvPr/>
      </p:nvGrpSpPr>
      <p:grpSpPr>
        <a:xfrm>
          <a:off x="0" y="0"/>
          <a:ext cx="0" cy="0"/>
          <a:chOff x="0" y="0"/>
          <a:chExt cx="0" cy="0"/>
        </a:xfrm>
      </p:grpSpPr>
      <p:pic>
        <p:nvPicPr>
          <p:cNvPr id="177" name="Google Shape;177;p31"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78" name="Google Shape;178;p31"/>
          <p:cNvSpPr/>
          <p:nvPr/>
        </p:nvSpPr>
        <p:spPr>
          <a:xfrm>
            <a:off x="-2584" y="4192129"/>
            <a:ext cx="13010100" cy="2423700"/>
          </a:xfrm>
          <a:prstGeom prst="rect">
            <a:avLst/>
          </a:prstGeom>
          <a:solidFill>
            <a:srgbClr val="FFFFFF">
              <a:alpha val="8510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79" name="Google Shape;179;p31"/>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0" name="Google Shape;180;p31"/>
          <p:cNvSpPr txBox="1">
            <a:spLocks noGrp="1"/>
          </p:cNvSpPr>
          <p:nvPr>
            <p:ph type="body" idx="1"/>
          </p:nvPr>
        </p:nvSpPr>
        <p:spPr>
          <a:xfrm>
            <a:off x="1270000" y="7260956"/>
            <a:ext cx="10464900" cy="1881900"/>
          </a:xfrm>
          <a:prstGeom prst="rect">
            <a:avLst/>
          </a:prstGeom>
          <a:solidFill>
            <a:srgbClr val="FFFFFF">
              <a:alpha val="8510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1" name="Google Shape;181;p31"/>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4" name="Google Shape;184;p3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5" name="Google Shape;185;p3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6" name="Google Shape;186;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87" name="Google Shape;187;p3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4"/>
        <p:cNvGrpSpPr/>
        <p:nvPr/>
      </p:nvGrpSpPr>
      <p:grpSpPr>
        <a:xfrm>
          <a:off x="0" y="0"/>
          <a:ext cx="0" cy="0"/>
          <a:chOff x="0" y="0"/>
          <a:chExt cx="0" cy="0"/>
        </a:xfrm>
      </p:grpSpPr>
      <p:sp>
        <p:nvSpPr>
          <p:cNvPr id="25" name="Google Shape;25;p4"/>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26" name="Google Shape;26;p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7" name="Google Shape;27;p4"/>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28" name="Google Shape;28;p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 name="Google Shape;29;p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0" name="Google Shape;190;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3" name="Google Shape;193;p3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4" name="Google Shape;194;p3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5" name="Google Shape;195;p3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96" name="Google Shape;196;p3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97"/>
        <p:cNvGrpSpPr/>
        <p:nvPr/>
      </p:nvGrpSpPr>
      <p:grpSpPr>
        <a:xfrm>
          <a:off x="0" y="0"/>
          <a:ext cx="0" cy="0"/>
          <a:chOff x="0" y="0"/>
          <a:chExt cx="0" cy="0"/>
        </a:xfrm>
      </p:grpSpPr>
      <p:sp>
        <p:nvSpPr>
          <p:cNvPr id="198" name="Google Shape;198;p3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9" name="Google Shape;199;p35"/>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0" name="Google Shape;200;p3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1" name="Google Shape;201;p3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202"/>
        <p:cNvGrpSpPr/>
        <p:nvPr/>
      </p:nvGrpSpPr>
      <p:grpSpPr>
        <a:xfrm>
          <a:off x="0" y="0"/>
          <a:ext cx="0" cy="0"/>
          <a:chOff x="0" y="0"/>
          <a:chExt cx="0" cy="0"/>
        </a:xfrm>
      </p:grpSpPr>
      <p:sp>
        <p:nvSpPr>
          <p:cNvPr id="203" name="Google Shape;203;p36"/>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4" name="Google Shape;204;p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5" name="Google Shape;205;p3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06" name="Google Shape;206;p3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7" name="Google Shape;207;p3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08" name="Google Shape;208;p3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1" name="Google Shape;211;p3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12" name="Google Shape;212;p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5" name="Google Shape;215;p3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16" name="Google Shape;216;p3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7" name="Google Shape;217;p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18" name="Google Shape;218;p3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219"/>
        <p:cNvGrpSpPr/>
        <p:nvPr/>
      </p:nvGrpSpPr>
      <p:grpSpPr>
        <a:xfrm>
          <a:off x="0" y="0"/>
          <a:ext cx="0" cy="0"/>
          <a:chOff x="0" y="0"/>
          <a:chExt cx="0" cy="0"/>
        </a:xfrm>
      </p:grpSpPr>
      <p:sp>
        <p:nvSpPr>
          <p:cNvPr id="220" name="Google Shape;220;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1" name="Google Shape;221;p39"/>
          <p:cNvSpPr>
            <a:spLocks noGrp="1"/>
          </p:cNvSpPr>
          <p:nvPr>
            <p:ph type="pic" idx="2"/>
          </p:nvPr>
        </p:nvSpPr>
        <p:spPr>
          <a:xfrm>
            <a:off x="381856" y="114242"/>
            <a:ext cx="12228300" cy="8156400"/>
          </a:xfrm>
          <a:prstGeom prst="rect">
            <a:avLst/>
          </a:prstGeom>
          <a:noFill/>
          <a:ln>
            <a:noFill/>
          </a:ln>
        </p:spPr>
      </p:sp>
      <p:sp>
        <p:nvSpPr>
          <p:cNvPr id="222" name="Google Shape;222;p39"/>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23" name="Google Shape;223;p39"/>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24" name="Google Shape;224;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25"/>
        <p:cNvGrpSpPr/>
        <p:nvPr/>
      </p:nvGrpSpPr>
      <p:grpSpPr>
        <a:xfrm>
          <a:off x="0" y="0"/>
          <a:ext cx="0" cy="0"/>
          <a:chOff x="0" y="0"/>
          <a:chExt cx="0" cy="0"/>
        </a:xfrm>
      </p:grpSpPr>
      <p:sp>
        <p:nvSpPr>
          <p:cNvPr id="226" name="Google Shape;226;p4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7" name="Google Shape;227;p40"/>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0"/>
              </a:srgbClr>
            </a:outerShdw>
          </a:effectLst>
        </p:spPr>
      </p:sp>
      <p:sp>
        <p:nvSpPr>
          <p:cNvPr id="228" name="Google Shape;228;p40"/>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9" name="Google Shape;229;p40"/>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30" name="Google Shape;230;p40"/>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1" name="Google Shape;231;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232"/>
        <p:cNvGrpSpPr/>
        <p:nvPr/>
      </p:nvGrpSpPr>
      <p:grpSpPr>
        <a:xfrm>
          <a:off x="0" y="0"/>
          <a:ext cx="0" cy="0"/>
          <a:chOff x="0" y="0"/>
          <a:chExt cx="0" cy="0"/>
        </a:xfrm>
      </p:grpSpPr>
      <p:sp>
        <p:nvSpPr>
          <p:cNvPr id="233" name="Google Shape;233;p41"/>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34" name="Google Shape;234;p41"/>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5" name="Google Shape;235;p4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6" name="Google Shape;236;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37"/>
        <p:cNvGrpSpPr/>
        <p:nvPr/>
      </p:nvGrpSpPr>
      <p:grpSpPr>
        <a:xfrm>
          <a:off x="0" y="0"/>
          <a:ext cx="0" cy="0"/>
          <a:chOff x="0" y="0"/>
          <a:chExt cx="0" cy="0"/>
        </a:xfrm>
      </p:grpSpPr>
      <p:sp>
        <p:nvSpPr>
          <p:cNvPr id="238" name="Google Shape;238;p4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0"/>
              </a:srgbClr>
            </a:outerShdw>
          </a:effectLst>
        </p:spPr>
      </p:sp>
      <p:sp>
        <p:nvSpPr>
          <p:cNvPr id="239" name="Google Shape;239;p4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40" name="Google Shape;240;p4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41" name="Google Shape;241;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2" name="Google Shape;242;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3" name="Google Shape;243;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31"/>
        <p:cNvGrpSpPr/>
        <p:nvPr/>
      </p:nvGrpSpPr>
      <p:grpSpPr>
        <a:xfrm>
          <a:off x="0" y="0"/>
          <a:ext cx="0" cy="0"/>
          <a:chOff x="0" y="0"/>
          <a:chExt cx="0" cy="0"/>
        </a:xfrm>
      </p:grpSpPr>
      <p:sp>
        <p:nvSpPr>
          <p:cNvPr id="32" name="Google Shape;32;p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 name="Google Shape;33;p5"/>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4" name="Google Shape;34;p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5" name="Google Shape;35;p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244"/>
        <p:cNvGrpSpPr/>
        <p:nvPr/>
      </p:nvGrpSpPr>
      <p:grpSpPr>
        <a:xfrm>
          <a:off x="0" y="0"/>
          <a:ext cx="0" cy="0"/>
          <a:chOff x="0" y="0"/>
          <a:chExt cx="0" cy="0"/>
        </a:xfrm>
      </p:grpSpPr>
      <p:sp>
        <p:nvSpPr>
          <p:cNvPr id="245" name="Google Shape;245;p43"/>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410"/>
              </a:srgbClr>
            </a:outerShdw>
          </a:effectLst>
        </p:spPr>
      </p:sp>
      <p:sp>
        <p:nvSpPr>
          <p:cNvPr id="246" name="Google Shape;246;p43"/>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47" name="Google Shape;247;p43"/>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48" name="Google Shape;248;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9" name="Google Shape;249;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50" name="Google Shape;250;p4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1" name="Google Shape;251;p43"/>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410"/>
              </a:srgbClr>
            </a:outerShdw>
          </a:effectLst>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252"/>
        <p:cNvGrpSpPr/>
        <p:nvPr/>
      </p:nvGrpSpPr>
      <p:grpSpPr>
        <a:xfrm>
          <a:off x="0" y="0"/>
          <a:ext cx="0" cy="0"/>
          <a:chOff x="0" y="0"/>
          <a:chExt cx="0" cy="0"/>
        </a:xfrm>
      </p:grpSpPr>
      <p:sp>
        <p:nvSpPr>
          <p:cNvPr id="253" name="Google Shape;253;p44"/>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4" name="Google Shape;254;p44"/>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5" name="Google Shape;255;p4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6" name="Google Shape;256;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7"/>
        <p:cNvGrpSpPr/>
        <p:nvPr/>
      </p:nvGrpSpPr>
      <p:grpSpPr>
        <a:xfrm>
          <a:off x="0" y="0"/>
          <a:ext cx="0" cy="0"/>
          <a:chOff x="0" y="0"/>
          <a:chExt cx="0" cy="0"/>
        </a:xfrm>
      </p:grpSpPr>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259"/>
        <p:cNvGrpSpPr/>
        <p:nvPr/>
      </p:nvGrpSpPr>
      <p:grpSpPr>
        <a:xfrm>
          <a:off x="0" y="0"/>
          <a:ext cx="0" cy="0"/>
          <a:chOff x="0" y="0"/>
          <a:chExt cx="0" cy="0"/>
        </a:xfrm>
      </p:grpSpPr>
      <p:sp>
        <p:nvSpPr>
          <p:cNvPr id="260" name="Google Shape;260;p46"/>
          <p:cNvSpPr>
            <a:spLocks noGrp="1"/>
          </p:cNvSpPr>
          <p:nvPr>
            <p:ph type="pic" idx="2"/>
          </p:nvPr>
        </p:nvSpPr>
        <p:spPr>
          <a:xfrm>
            <a:off x="-812800" y="0"/>
            <a:ext cx="14622900" cy="9753600"/>
          </a:xfrm>
          <a:prstGeom prst="rect">
            <a:avLst/>
          </a:prstGeom>
          <a:noFill/>
          <a:ln>
            <a:noFill/>
          </a:ln>
        </p:spPr>
      </p:sp>
      <p:sp>
        <p:nvSpPr>
          <p:cNvPr id="261" name="Google Shape;261;p4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2" name="Google Shape;262;p4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263"/>
        <p:cNvGrpSpPr/>
        <p:nvPr/>
      </p:nvGrpSpPr>
      <p:grpSpPr>
        <a:xfrm>
          <a:off x="0" y="0"/>
          <a:ext cx="0" cy="0"/>
          <a:chOff x="0" y="0"/>
          <a:chExt cx="0" cy="0"/>
        </a:xfrm>
      </p:grpSpPr>
      <p:sp>
        <p:nvSpPr>
          <p:cNvPr id="264" name="Google Shape;264;p4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5" name="Google Shape;265;p4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66" name="Google Shape;266;p47"/>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7" name="Google Shape;267;p47"/>
          <p:cNvSpPr/>
          <p:nvPr/>
        </p:nvSpPr>
        <p:spPr>
          <a:xfrm>
            <a:off x="329337"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8" name="Google Shape;268;p47"/>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71" name="Google Shape;271;p4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72" name="Google Shape;272;p4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3" name="Google Shape;273;p4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74" name="Google Shape;274;p4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タイトル&amp;箇条書きのコピー 1">
  <p:cSld name="タイトル&amp;箇条書きのコピー 1">
    <p:spTree>
      <p:nvGrpSpPr>
        <p:cNvPr id="1" name="Shape 275"/>
        <p:cNvGrpSpPr/>
        <p:nvPr/>
      </p:nvGrpSpPr>
      <p:grpSpPr>
        <a:xfrm>
          <a:off x="0" y="0"/>
          <a:ext cx="0" cy="0"/>
          <a:chOff x="0" y="0"/>
          <a:chExt cx="0" cy="0"/>
        </a:xfrm>
      </p:grpSpPr>
      <p:sp>
        <p:nvSpPr>
          <p:cNvPr id="276" name="Google Shape;276;p49"/>
          <p:cNvSpPr txBox="1">
            <a:spLocks noGrp="1"/>
          </p:cNvSpPr>
          <p:nvPr>
            <p:ph type="title"/>
          </p:nvPr>
        </p:nvSpPr>
        <p:spPr>
          <a:xfrm>
            <a:off x="812239" y="-3368"/>
            <a:ext cx="113676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77" name="Google Shape;277;p49"/>
          <p:cNvSpPr txBox="1">
            <a:spLocks noGrp="1"/>
          </p:cNvSpPr>
          <p:nvPr>
            <p:ph type="body" idx="1"/>
          </p:nvPr>
        </p:nvSpPr>
        <p:spPr>
          <a:xfrm>
            <a:off x="812239" y="2021228"/>
            <a:ext cx="11367600" cy="7293300"/>
          </a:xfrm>
          <a:prstGeom prst="rect">
            <a:avLst/>
          </a:prstGeom>
          <a:noFill/>
          <a:ln>
            <a:noFill/>
          </a:ln>
        </p:spPr>
        <p:txBody>
          <a:bodyPr spcFirstLastPara="1" wrap="square" lIns="50800" tIns="50800" rIns="50800" bIns="50800" anchor="ctr" anchorCtr="0">
            <a:noAutofit/>
          </a:bodyPr>
          <a:lstStyle>
            <a:lvl1pPr marL="457200" lvl="0" indent="-457200" algn="l" rtl="0">
              <a:lnSpc>
                <a:spcPct val="100000"/>
              </a:lnSpc>
              <a:spcBef>
                <a:spcPts val="1600"/>
              </a:spcBef>
              <a:spcAft>
                <a:spcPts val="0"/>
              </a:spcAft>
              <a:buClr>
                <a:srgbClr val="000000"/>
              </a:buClr>
              <a:buSzPts val="3600"/>
              <a:buFont typeface="Arial"/>
              <a:buChar char="•"/>
              <a:defRPr>
                <a:latin typeface="Arial"/>
                <a:ea typeface="Arial"/>
                <a:cs typeface="Arial"/>
                <a:sym typeface="Arial"/>
              </a:defRPr>
            </a:lvl1pPr>
            <a:lvl2pPr marL="914400" lvl="1" indent="-406400" algn="l" rtl="0">
              <a:lnSpc>
                <a:spcPct val="100000"/>
              </a:lnSpc>
              <a:spcBef>
                <a:spcPts val="1600"/>
              </a:spcBef>
              <a:spcAft>
                <a:spcPts val="0"/>
              </a:spcAft>
              <a:buClr>
                <a:srgbClr val="000000"/>
              </a:buClr>
              <a:buSzPts val="2800"/>
              <a:buFont typeface="Arial"/>
              <a:buChar char="•"/>
              <a:defRPr sz="2800">
                <a:latin typeface="Arial"/>
                <a:ea typeface="Arial"/>
                <a:cs typeface="Arial"/>
                <a:sym typeface="Arial"/>
              </a:defRPr>
            </a:lvl2pPr>
            <a:lvl3pPr marL="1371600" lvl="2" indent="-406400" algn="l" rtl="0">
              <a:lnSpc>
                <a:spcPct val="100000"/>
              </a:lnSpc>
              <a:spcBef>
                <a:spcPts val="1600"/>
              </a:spcBef>
              <a:spcAft>
                <a:spcPts val="0"/>
              </a:spcAft>
              <a:buClr>
                <a:srgbClr val="E02000"/>
              </a:buClr>
              <a:buSzPts val="2800"/>
              <a:buFont typeface="Arial"/>
              <a:buChar char="•"/>
              <a:defRPr sz="28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42900" algn="l" rtl="0">
              <a:lnSpc>
                <a:spcPct val="100000"/>
              </a:lnSpc>
              <a:spcBef>
                <a:spcPts val="1600"/>
              </a:spcBef>
              <a:spcAft>
                <a:spcPts val="0"/>
              </a:spcAft>
              <a:buClr>
                <a:srgbClr val="000000"/>
              </a:buClr>
              <a:buSzPts val="1800"/>
              <a:buChar char="•"/>
              <a:defRPr/>
            </a:lvl6pPr>
            <a:lvl7pPr marL="3200400" lvl="6" indent="-342900" algn="l" rtl="0">
              <a:lnSpc>
                <a:spcPct val="100000"/>
              </a:lnSpc>
              <a:spcBef>
                <a:spcPts val="1600"/>
              </a:spcBef>
              <a:spcAft>
                <a:spcPts val="0"/>
              </a:spcAft>
              <a:buClr>
                <a:srgbClr val="000000"/>
              </a:buClr>
              <a:buSzPts val="1800"/>
              <a:buChar char="•"/>
              <a:defRPr/>
            </a:lvl7pPr>
            <a:lvl8pPr marL="3657600" lvl="7" indent="-342900" algn="l" rtl="0">
              <a:lnSpc>
                <a:spcPct val="100000"/>
              </a:lnSpc>
              <a:spcBef>
                <a:spcPts val="1600"/>
              </a:spcBef>
              <a:spcAft>
                <a:spcPts val="0"/>
              </a:spcAft>
              <a:buClr>
                <a:srgbClr val="000000"/>
              </a:buClr>
              <a:buSzPts val="1800"/>
              <a:buChar char="•"/>
              <a:defRPr/>
            </a:lvl8pPr>
            <a:lvl9pPr marL="4114800" lvl="8" indent="-342900" algn="l" rtl="0">
              <a:lnSpc>
                <a:spcPct val="100000"/>
              </a:lnSpc>
              <a:spcBef>
                <a:spcPts val="1600"/>
              </a:spcBef>
              <a:spcAft>
                <a:spcPts val="0"/>
              </a:spcAft>
              <a:buClr>
                <a:srgbClr val="000000"/>
              </a:buClr>
              <a:buSzPts val="1800"/>
              <a:buChar char="•"/>
              <a:defRPr/>
            </a:lvl9pPr>
          </a:lstStyle>
          <a:p>
            <a:endParaRPr/>
          </a:p>
        </p:txBody>
      </p:sp>
      <p:sp>
        <p:nvSpPr>
          <p:cNvPr id="278" name="Google Shape;278;p49"/>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9" name="Google Shape;279;p49"/>
          <p:cNvSpPr txBox="1">
            <a:spLocks noGrp="1"/>
          </p:cNvSpPr>
          <p:nvPr>
            <p:ph type="sldNum" idx="12"/>
          </p:nvPr>
        </p:nvSpPr>
        <p:spPr>
          <a:xfrm>
            <a:off x="12211200"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280"/>
        <p:cNvGrpSpPr/>
        <p:nvPr/>
      </p:nvGrpSpPr>
      <p:grpSpPr>
        <a:xfrm>
          <a:off x="0" y="0"/>
          <a:ext cx="0" cy="0"/>
          <a:chOff x="0" y="0"/>
          <a:chExt cx="0" cy="0"/>
        </a:xfrm>
      </p:grpSpPr>
      <p:sp>
        <p:nvSpPr>
          <p:cNvPr id="281" name="Google Shape;281;p5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82" name="Google Shape;282;p50"/>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3" name="Google Shape;283;p5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84" name="Google Shape;284;p50"/>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タイトル（中央） 2">
  <p:cSld name="TITLE_AND_BODY_2">
    <p:bg>
      <p:bgPr>
        <a:blipFill rotWithShape="1">
          <a:blip r:embed="rId2">
            <a:alphaModFix/>
          </a:blip>
          <a:tile tx="0" ty="0" sx="99997" sy="99997" flip="none" algn="tl"/>
        </a:blipFill>
        <a:effectLst/>
      </p:bgPr>
    </p:bg>
    <p:spTree>
      <p:nvGrpSpPr>
        <p:cNvPr id="1" name="Shape 285"/>
        <p:cNvGrpSpPr/>
        <p:nvPr/>
      </p:nvGrpSpPr>
      <p:grpSpPr>
        <a:xfrm>
          <a:off x="0" y="0"/>
          <a:ext cx="0" cy="0"/>
          <a:chOff x="0" y="0"/>
          <a:chExt cx="0" cy="0"/>
        </a:xfrm>
      </p:grpSpPr>
      <p:sp>
        <p:nvSpPr>
          <p:cNvPr id="286" name="Google Shape;286;p51"/>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87" name="Google Shape;287;p51"/>
          <p:cNvSpPr/>
          <p:nvPr/>
        </p:nvSpPr>
        <p:spPr>
          <a:xfrm>
            <a:off x="-15627" y="1302593"/>
            <a:ext cx="13036200" cy="7148400"/>
          </a:xfrm>
          <a:prstGeom prst="rect">
            <a:avLst/>
          </a:prstGeom>
          <a:solidFill>
            <a:srgbClr val="FFFFFF">
              <a:alpha val="7412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8" name="Google Shape;288;p5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89" name="Google Shape;289;p51"/>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画像（縦長） 1">
  <p:cSld name="画像（縦長）_1">
    <p:bg>
      <p:bgPr>
        <a:blipFill rotWithShape="1">
          <a:blip r:embed="rId2">
            <a:alphaModFix/>
          </a:blip>
          <a:tile tx="0" ty="0" sx="99997" sy="99997" flip="none" algn="tl"/>
        </a:blipFill>
        <a:effectLst/>
      </p:bgPr>
    </p:bg>
    <p:spTree>
      <p:nvGrpSpPr>
        <p:cNvPr id="1" name="Shape 290"/>
        <p:cNvGrpSpPr/>
        <p:nvPr/>
      </p:nvGrpSpPr>
      <p:grpSpPr>
        <a:xfrm>
          <a:off x="0" y="0"/>
          <a:ext cx="0" cy="0"/>
          <a:chOff x="0" y="0"/>
          <a:chExt cx="0" cy="0"/>
        </a:xfrm>
      </p:grpSpPr>
      <p:sp>
        <p:nvSpPr>
          <p:cNvPr id="291" name="Google Shape;291;p5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2" name="Google Shape;292;p5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293" name="Google Shape;293;p52"/>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94" name="Google Shape;294;p5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95" name="Google Shape;295;p5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96" name="Google Shape;296;p5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8" name="Google Shape;38;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39" name="Google Shape;39;p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 name="Google Shape;40;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1" name="Google Shape;41;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42"/>
        <p:cNvGrpSpPr/>
        <p:nvPr/>
      </p:nvGrpSpPr>
      <p:grpSpPr>
        <a:xfrm>
          <a:off x="0" y="0"/>
          <a:ext cx="0" cy="0"/>
          <a:chOff x="0" y="0"/>
          <a:chExt cx="0" cy="0"/>
        </a:xfrm>
      </p:grpSpPr>
      <p:sp>
        <p:nvSpPr>
          <p:cNvPr id="43" name="Google Shape;43;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4" name="Google Shape;44;p7"/>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5" name="Google Shape;45;p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46" name="Google Shape;46;p7"/>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49" name="Google Shape;49;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0" name="Google Shape;50;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1" name="Google Shape;51;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55" name="Google Shape;55;p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6" name="Google Shape;56;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7" name="Google Shape;57;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59"/>
        <p:cNvGrpSpPr/>
        <p:nvPr/>
      </p:nvGrpSpPr>
      <p:grpSpPr>
        <a:xfrm>
          <a:off x="0" y="0"/>
          <a:ext cx="0" cy="0"/>
          <a:chOff x="0" y="0"/>
          <a:chExt cx="0" cy="0"/>
        </a:xfrm>
      </p:grpSpPr>
      <p:sp>
        <p:nvSpPr>
          <p:cNvPr id="60" name="Google Shape;60;p1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1" name="Google Shape;61;p1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62" name="Google Shape;62;p1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63" name="Google Shape;63;p1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 name="Google Shape;64;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78" name="Google Shape;78;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9" name="Google Shape;79;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80" name="Google Shape;80;p13" descr="fujisakura.jpg"/>
          <p:cNvPicPr preferRelativeResize="0"/>
          <p:nvPr/>
        </p:nvPicPr>
        <p:blipFill rotWithShape="1">
          <a:blip r:embed="rId14">
            <a:alphaModFix/>
          </a:blip>
          <a:srcRect l="30077" r="57425"/>
          <a:stretch/>
        </p:blipFill>
        <p:spPr>
          <a:xfrm>
            <a:off x="-5438" y="4"/>
            <a:ext cx="1624963" cy="9753602"/>
          </a:xfrm>
          <a:prstGeom prst="rect">
            <a:avLst/>
          </a:prstGeom>
          <a:noFill/>
          <a:ln>
            <a:noFill/>
          </a:ln>
        </p:spPr>
      </p:pic>
      <p:sp>
        <p:nvSpPr>
          <p:cNvPr id="81" name="Google Shape;81;p13"/>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2" name="Google Shape;82;p13"/>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151" name="Google Shape;151;p2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2" name="Google Shape;152;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153" name="Google Shape;153;p2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4" name="Google Shape;154;p2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hyperlink" Target="https://www.e-typing.ne.j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1.xml"/><Relationship Id="rId5" Type="http://schemas.openxmlformats.org/officeDocument/2006/relationships/image" Target="../media/image7.png"/><Relationship Id="rId4" Type="http://schemas.openxmlformats.org/officeDocument/2006/relationships/hyperlink" Target="https://cutt.ly/GwhH5O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utt.ly/GwhH5Or"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13.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15.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16.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17.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18.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20.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21.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openxmlformats.org/officeDocument/2006/relationships/image" Target="../media/image22.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5.xml"/><Relationship Id="rId1" Type="http://schemas.openxmlformats.org/officeDocument/2006/relationships/slideLayout" Target="../slideLayouts/slideLayout29.xml"/><Relationship Id="rId6" Type="http://schemas.openxmlformats.org/officeDocument/2006/relationships/image" Target="../media/image23.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hyperlink" Target="http://drive.google.com/file/d/1ulBrq7YJmCxOahGSmJ3wzFsAzLFXqoOz/view" TargetMode="External"/><Relationship Id="rId2" Type="http://schemas.openxmlformats.org/officeDocument/2006/relationships/notesSlide" Target="../notesSlides/notesSlide68.xml"/><Relationship Id="rId1" Type="http://schemas.openxmlformats.org/officeDocument/2006/relationships/slideLayout" Target="../slideLayouts/slideLayout24.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1.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3" Type="http://schemas.openxmlformats.org/officeDocument/2006/relationships/hyperlink" Target="https://docs.google.com/spreadsheets/d/1XEULZ3EALK8htTw_k4wQU5IyDskXrTXfr1m7A0VGWTY/edit#gid=1224611195" TargetMode="External"/><Relationship Id="rId2" Type="http://schemas.openxmlformats.org/officeDocument/2006/relationships/notesSlide" Target="../notesSlides/notesSlide72.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3"/>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IT日本語2</a:t>
            </a:r>
            <a:endParaRPr>
              <a:solidFill>
                <a:schemeClr val="accent5"/>
              </a:solidFill>
            </a:endParaRPr>
          </a:p>
        </p:txBody>
      </p:sp>
      <p:sp>
        <p:nvSpPr>
          <p:cNvPr id="302" name="Google Shape;302;p53"/>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b="1"/>
              <a:t>9.4 ネットワークセキュリティ(2)</a:t>
            </a:r>
            <a:endParaRPr b="1"/>
          </a:p>
        </p:txBody>
      </p:sp>
      <p:sp>
        <p:nvSpPr>
          <p:cNvPr id="303" name="Google Shape;303;p53"/>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62"/>
          <p:cNvPicPr preferRelativeResize="0"/>
          <p:nvPr/>
        </p:nvPicPr>
        <p:blipFill>
          <a:blip r:embed="rId3">
            <a:alphaModFix/>
          </a:blip>
          <a:stretch>
            <a:fillRect/>
          </a:stretch>
        </p:blipFill>
        <p:spPr>
          <a:xfrm>
            <a:off x="6722722" y="3339648"/>
            <a:ext cx="5859620" cy="4302950"/>
          </a:xfrm>
          <a:prstGeom prst="rect">
            <a:avLst/>
          </a:prstGeom>
          <a:noFill/>
          <a:ln>
            <a:noFill/>
          </a:ln>
        </p:spPr>
      </p:pic>
      <p:sp>
        <p:nvSpPr>
          <p:cNvPr id="363" name="Google Shape;363;p62"/>
          <p:cNvSpPr txBox="1">
            <a:spLocks noGrp="1"/>
          </p:cNvSpPr>
          <p:nvPr>
            <p:ph type="body" idx="1"/>
          </p:nvPr>
        </p:nvSpPr>
        <p:spPr>
          <a:xfrm>
            <a:off x="607300" y="2284625"/>
            <a:ext cx="12177900" cy="1247700"/>
          </a:xfrm>
          <a:prstGeom prst="rect">
            <a:avLst/>
          </a:prstGeom>
          <a:noFill/>
          <a:ln>
            <a:noFill/>
          </a:ln>
        </p:spPr>
        <p:txBody>
          <a:bodyPr spcFirstLastPara="1" wrap="square" lIns="50800" tIns="50800" rIns="50800" bIns="50800" anchor="t" anchorCtr="0">
            <a:noAutofit/>
          </a:bodyPr>
          <a:lstStyle/>
          <a:p>
            <a:pPr marL="0" lvl="0" indent="0" algn="l" rtl="0">
              <a:lnSpc>
                <a:spcPct val="130000"/>
              </a:lnSpc>
              <a:spcBef>
                <a:spcPts val="0"/>
              </a:spcBef>
              <a:spcAft>
                <a:spcPts val="0"/>
              </a:spcAft>
              <a:buClr>
                <a:srgbClr val="000000"/>
              </a:buClr>
              <a:buSzPts val="3200"/>
              <a:buFont typeface="Arial"/>
              <a:buNone/>
            </a:pPr>
            <a:r>
              <a:rPr lang="en-US">
                <a:latin typeface="Arial"/>
                <a:ea typeface="Arial"/>
                <a:cs typeface="Arial"/>
                <a:sym typeface="Arial"/>
              </a:rPr>
              <a:t>最初に10分間タイピングを練習しましょう</a:t>
            </a:r>
            <a:endParaRPr/>
          </a:p>
        </p:txBody>
      </p:sp>
      <p:sp>
        <p:nvSpPr>
          <p:cNvPr id="364" name="Google Shape;364;p6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65" name="Google Shape;365;p62"/>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pic>
        <p:nvPicPr>
          <p:cNvPr id="366" name="Google Shape;366;p62" descr="スクリーンショット 2019-06-07 14.51.21.png"/>
          <p:cNvPicPr preferRelativeResize="0"/>
          <p:nvPr/>
        </p:nvPicPr>
        <p:blipFill rotWithShape="1">
          <a:blip r:embed="rId4">
            <a:alphaModFix/>
          </a:blip>
          <a:srcRect l="15175"/>
          <a:stretch/>
        </p:blipFill>
        <p:spPr>
          <a:xfrm>
            <a:off x="132424" y="3457376"/>
            <a:ext cx="5613891" cy="4185236"/>
          </a:xfrm>
          <a:prstGeom prst="rect">
            <a:avLst/>
          </a:prstGeom>
          <a:noFill/>
          <a:ln>
            <a:noFill/>
          </a:ln>
        </p:spPr>
      </p:pic>
      <p:sp>
        <p:nvSpPr>
          <p:cNvPr id="367" name="Google Shape;367;p62"/>
          <p:cNvSpPr/>
          <p:nvPr/>
        </p:nvSpPr>
        <p:spPr>
          <a:xfrm>
            <a:off x="3562350" y="5448300"/>
            <a:ext cx="2184000" cy="22812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8" name="Google Shape;368;p62"/>
          <p:cNvSpPr/>
          <p:nvPr/>
        </p:nvSpPr>
        <p:spPr>
          <a:xfrm>
            <a:off x="993900" y="3114000"/>
            <a:ext cx="3794100" cy="2016000"/>
          </a:xfrm>
          <a:prstGeom prst="wedgeEllipseCallout">
            <a:avLst>
              <a:gd name="adj1" fmla="val 53364"/>
              <a:gd name="adj2" fmla="val 65033"/>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3000" b="1" i="0" u="none" strike="noStrike" cap="none">
                <a:solidFill>
                  <a:srgbClr val="FFFFFF"/>
                </a:solidFill>
              </a:rPr>
              <a:t>「</a:t>
            </a:r>
            <a:r>
              <a:rPr lang="en-US" sz="3000" b="1">
                <a:solidFill>
                  <a:srgbClr val="FFFFFF"/>
                </a:solidFill>
              </a:rPr>
              <a:t>トラベル</a:t>
            </a:r>
            <a:r>
              <a:rPr lang="en-US" sz="3000" b="1" i="0" u="none" strike="noStrike" cap="none">
                <a:solidFill>
                  <a:srgbClr val="FFFFFF"/>
                </a:solidFill>
              </a:rPr>
              <a:t>」</a:t>
            </a:r>
            <a:r>
              <a:rPr lang="en-US" sz="3000">
                <a:solidFill>
                  <a:srgbClr val="FFFFFF"/>
                </a:solidFill>
              </a:rPr>
              <a:t>を</a:t>
            </a:r>
            <a:r>
              <a:rPr lang="en-US" sz="3000" b="0" i="0" u="none" strike="noStrike" cap="none">
                <a:solidFill>
                  <a:srgbClr val="FFFFFF"/>
                </a:solidFill>
                <a:latin typeface="Arial"/>
                <a:ea typeface="Arial"/>
                <a:cs typeface="Arial"/>
                <a:sym typeface="Arial"/>
              </a:rPr>
              <a:t>クリック</a:t>
            </a:r>
            <a:endParaRPr sz="3000"/>
          </a:p>
        </p:txBody>
      </p:sp>
      <p:sp>
        <p:nvSpPr>
          <p:cNvPr id="369" name="Google Shape;369;p62"/>
          <p:cNvSpPr/>
          <p:nvPr/>
        </p:nvSpPr>
        <p:spPr>
          <a:xfrm>
            <a:off x="5746325" y="4584725"/>
            <a:ext cx="864000" cy="2159100"/>
          </a:xfrm>
          <a:prstGeom prst="rightArrow">
            <a:avLst>
              <a:gd name="adj1" fmla="val 32000"/>
              <a:gd name="adj2" fmla="val 64000"/>
            </a:avLst>
          </a:prstGeom>
          <a:blipFill rotWithShape="1">
            <a:blip r:embed="rId5">
              <a:alphaModFix/>
            </a:blip>
            <a:stretch>
              <a:fillRect/>
            </a:stretch>
          </a:blip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70" name="Google Shape;370;p62"/>
          <p:cNvSpPr txBox="1"/>
          <p:nvPr/>
        </p:nvSpPr>
        <p:spPr>
          <a:xfrm>
            <a:off x="2734600" y="8472856"/>
            <a:ext cx="6889500" cy="843900"/>
          </a:xfrm>
          <a:prstGeom prst="rect">
            <a:avLst/>
          </a:prstGeom>
          <a:noFill/>
          <a:ln w="9525" cap="flat" cmpd="sng">
            <a:solidFill>
              <a:srgbClr val="000000"/>
            </a:solidFill>
            <a:prstDash val="dot"/>
            <a:miter lim="400000"/>
            <a:headEnd type="none" w="sm" len="sm"/>
            <a:tailEnd type="none" w="sm" len="sm"/>
          </a:ln>
        </p:spPr>
        <p:txBody>
          <a:bodyPr spcFirstLastPara="1" wrap="square" lIns="50800" tIns="50800" rIns="50800" bIns="50800" anchor="ctr" anchorCtr="0">
            <a:noAutofit/>
          </a:bodyPr>
          <a:lstStyle/>
          <a:p>
            <a:pPr marL="0" marR="0" lvl="2" indent="0" algn="ctr" rtl="0">
              <a:lnSpc>
                <a:spcPct val="100000"/>
              </a:lnSpc>
              <a:spcBef>
                <a:spcPts val="0"/>
              </a:spcBef>
              <a:spcAft>
                <a:spcPts val="0"/>
              </a:spcAft>
              <a:buClr>
                <a:srgbClr val="000000"/>
              </a:buClr>
              <a:buSzPts val="2800"/>
              <a:buFont typeface="Arial"/>
              <a:buNone/>
            </a:pPr>
            <a:r>
              <a:rPr lang="en-US" sz="28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https://www.e-typing.ne.jp/</a:t>
            </a:r>
            <a:endParaRPr/>
          </a:p>
        </p:txBody>
      </p:sp>
      <p:sp>
        <p:nvSpPr>
          <p:cNvPr id="371" name="Google Shape;371;p62"/>
          <p:cNvSpPr/>
          <p:nvPr/>
        </p:nvSpPr>
        <p:spPr>
          <a:xfrm>
            <a:off x="7303675" y="5130000"/>
            <a:ext cx="4110900" cy="1711200"/>
          </a:xfrm>
          <a:prstGeom prst="wedgeEllipseCallout">
            <a:avLst>
              <a:gd name="adj1" fmla="val -3954"/>
              <a:gd name="adj2" fmla="val -71912"/>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800" b="1" i="0" u="none" strike="noStrike" cap="none">
                <a:solidFill>
                  <a:srgbClr val="FFFFFF"/>
                </a:solidFill>
              </a:rPr>
              <a:t>「</a:t>
            </a:r>
            <a:r>
              <a:rPr lang="en-US" sz="2800" b="1">
                <a:solidFill>
                  <a:srgbClr val="FFFFFF"/>
                </a:solidFill>
              </a:rPr>
              <a:t>旅先で」</a:t>
            </a:r>
            <a:endParaRPr sz="2800" b="1">
              <a:solidFill>
                <a:srgbClr val="FFFFFF"/>
              </a:solidFill>
            </a:endParaRPr>
          </a:p>
          <a:p>
            <a:pPr marL="0" marR="0" lvl="0" indent="0" algn="ctr" rtl="0">
              <a:lnSpc>
                <a:spcPct val="100000"/>
              </a:lnSpc>
              <a:spcBef>
                <a:spcPts val="0"/>
              </a:spcBef>
              <a:spcAft>
                <a:spcPts val="0"/>
              </a:spcAft>
              <a:buClr>
                <a:srgbClr val="FFFFFF"/>
              </a:buClr>
              <a:buSzPts val="2000"/>
              <a:buFont typeface="Arial"/>
              <a:buNone/>
            </a:pPr>
            <a:r>
              <a:rPr lang="en-US" sz="2800" b="0" i="0" u="none" strike="noStrike" cap="none">
                <a:solidFill>
                  <a:srgbClr val="FFFFFF"/>
                </a:solidFill>
                <a:latin typeface="Arial"/>
                <a:ea typeface="Arial"/>
                <a:cs typeface="Arial"/>
                <a:sym typeface="Arial"/>
              </a:rPr>
              <a:t>をクリック</a:t>
            </a:r>
            <a:endParaRPr sz="2800"/>
          </a:p>
        </p:txBody>
      </p:sp>
      <p:sp>
        <p:nvSpPr>
          <p:cNvPr id="372" name="Google Shape;372;p62"/>
          <p:cNvSpPr/>
          <p:nvPr/>
        </p:nvSpPr>
        <p:spPr>
          <a:xfrm>
            <a:off x="6722725" y="3339650"/>
            <a:ext cx="2901300" cy="12477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63"/>
          <p:cNvPicPr preferRelativeResize="0"/>
          <p:nvPr/>
        </p:nvPicPr>
        <p:blipFill>
          <a:blip r:embed="rId3">
            <a:alphaModFix/>
          </a:blip>
          <a:stretch>
            <a:fillRect/>
          </a:stretch>
        </p:blipFill>
        <p:spPr>
          <a:xfrm>
            <a:off x="2322325" y="2347125"/>
            <a:ext cx="8334700" cy="6837199"/>
          </a:xfrm>
          <a:prstGeom prst="rect">
            <a:avLst/>
          </a:prstGeom>
          <a:noFill/>
          <a:ln w="9525" cap="flat" cmpd="sng">
            <a:solidFill>
              <a:schemeClr val="dk2"/>
            </a:solidFill>
            <a:prstDash val="solid"/>
            <a:round/>
            <a:headEnd type="none" w="sm" len="sm"/>
            <a:tailEnd type="none" w="sm" len="sm"/>
          </a:ln>
        </p:spPr>
      </p:pic>
      <p:sp>
        <p:nvSpPr>
          <p:cNvPr id="378" name="Google Shape;378;p6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79" name="Google Shape;379;p63"/>
          <p:cNvSpPr txBox="1"/>
          <p:nvPr/>
        </p:nvSpPr>
        <p:spPr>
          <a:xfrm>
            <a:off x="3816503" y="75752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endParaRPr/>
          </a:p>
        </p:txBody>
      </p:sp>
      <p:sp>
        <p:nvSpPr>
          <p:cNvPr id="380" name="Google Shape;380;p63"/>
          <p:cNvSpPr txBox="1"/>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11</a:t>
            </a:fld>
            <a:endParaRPr/>
          </a:p>
        </p:txBody>
      </p:sp>
      <p:sp>
        <p:nvSpPr>
          <p:cNvPr id="381" name="Google Shape;381;p63"/>
          <p:cNvSpPr/>
          <p:nvPr/>
        </p:nvSpPr>
        <p:spPr>
          <a:xfrm>
            <a:off x="2504376" y="8367725"/>
            <a:ext cx="2296200" cy="816600"/>
          </a:xfrm>
          <a:prstGeom prst="rect">
            <a:avLst/>
          </a:prstGeom>
          <a:noFill/>
          <a:ln w="635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3"/>
          <p:cNvSpPr/>
          <p:nvPr/>
        </p:nvSpPr>
        <p:spPr>
          <a:xfrm>
            <a:off x="323601" y="6545400"/>
            <a:ext cx="3905400" cy="1423200"/>
          </a:xfrm>
          <a:prstGeom prst="wedgeEllipseCallout">
            <a:avLst>
              <a:gd name="adj1" fmla="val 42198"/>
              <a:gd name="adj2" fmla="val 71016"/>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「ローマ表示（R）」をOFFにしてください</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結果</a:t>
            </a:r>
            <a:r>
              <a:rPr lang="en-US"/>
              <a:t>保存</a:t>
            </a:r>
            <a:r>
              <a:rPr lang="en-US">
                <a:solidFill>
                  <a:srgbClr val="C63024"/>
                </a:solidFill>
                <a:latin typeface="Arial"/>
                <a:ea typeface="Arial"/>
                <a:cs typeface="Arial"/>
                <a:sym typeface="Arial"/>
              </a:rPr>
              <a:t> -</a:t>
            </a:r>
            <a:endParaRPr/>
          </a:p>
        </p:txBody>
      </p:sp>
      <p:sp>
        <p:nvSpPr>
          <p:cNvPr id="388" name="Google Shape;388;p64"/>
          <p:cNvSpPr txBox="1"/>
          <p:nvPr/>
        </p:nvSpPr>
        <p:spPr>
          <a:xfrm>
            <a:off x="3892266" y="76540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endParaRPr/>
          </a:p>
        </p:txBody>
      </p:sp>
      <p:sp>
        <p:nvSpPr>
          <p:cNvPr id="389" name="Google Shape;389;p64"/>
          <p:cNvSpPr txBox="1"/>
          <p:nvPr/>
        </p:nvSpPr>
        <p:spPr>
          <a:xfrm>
            <a:off x="12295450" y="9114950"/>
            <a:ext cx="534300" cy="3627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12</a:t>
            </a:fld>
            <a:endParaRPr/>
          </a:p>
        </p:txBody>
      </p:sp>
      <p:sp>
        <p:nvSpPr>
          <p:cNvPr id="390" name="Google Shape;390;p64"/>
          <p:cNvSpPr txBox="1">
            <a:spLocks noGrp="1"/>
          </p:cNvSpPr>
          <p:nvPr>
            <p:ph type="body" idx="1"/>
          </p:nvPr>
        </p:nvSpPr>
        <p:spPr>
          <a:xfrm>
            <a:off x="500647" y="2467487"/>
            <a:ext cx="12329100" cy="16137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0"/>
              </a:spcAft>
              <a:buClr>
                <a:srgbClr val="000000"/>
              </a:buClr>
              <a:buSzPts val="2300"/>
              <a:buFont typeface="Arial"/>
              <a:buNone/>
            </a:pPr>
            <a:r>
              <a:rPr lang="en-US" sz="3000">
                <a:latin typeface="Arial"/>
                <a:ea typeface="Arial"/>
                <a:cs typeface="Arial"/>
                <a:sym typeface="Arial"/>
              </a:rPr>
              <a:t>・結果画面のキャプチャーを撮って、</a:t>
            </a:r>
            <a:r>
              <a:rPr lang="en-US" sz="3000"/>
              <a:t>作成した自分用</a:t>
            </a:r>
            <a:r>
              <a:rPr lang="en-US" sz="3000">
                <a:latin typeface="Arial"/>
                <a:ea typeface="Arial"/>
                <a:cs typeface="Arial"/>
                <a:sym typeface="Arial"/>
              </a:rPr>
              <a:t>のフォルダに</a:t>
            </a:r>
            <a:br>
              <a:rPr lang="en-US" sz="3000">
                <a:latin typeface="Arial"/>
                <a:ea typeface="Arial"/>
                <a:cs typeface="Arial"/>
                <a:sym typeface="Arial"/>
              </a:rPr>
            </a:br>
            <a:r>
              <a:rPr lang="en-US" sz="3000">
                <a:latin typeface="Arial"/>
                <a:ea typeface="Arial"/>
                <a:cs typeface="Arial"/>
                <a:sym typeface="Arial"/>
              </a:rPr>
              <a:t>　</a:t>
            </a:r>
            <a:r>
              <a:rPr lang="en-US" sz="3000"/>
              <a:t>入って</a:t>
            </a:r>
            <a:r>
              <a:rPr lang="en-US" sz="3000">
                <a:latin typeface="Arial"/>
                <a:ea typeface="Arial"/>
                <a:cs typeface="Arial"/>
                <a:sym typeface="Arial"/>
              </a:rPr>
              <a:t>ください</a:t>
            </a:r>
            <a:r>
              <a:rPr lang="en-US" sz="3000"/>
              <a:t>。</a:t>
            </a:r>
            <a:endParaRPr sz="3000"/>
          </a:p>
          <a:p>
            <a:pPr marL="0" lvl="0" indent="0" algn="l" rtl="0">
              <a:lnSpc>
                <a:spcPct val="115000"/>
              </a:lnSpc>
              <a:spcBef>
                <a:spcPts val="2000"/>
              </a:spcBef>
              <a:spcAft>
                <a:spcPts val="0"/>
              </a:spcAft>
              <a:buClr>
                <a:srgbClr val="000000"/>
              </a:buClr>
              <a:buSzPts val="2300"/>
              <a:buFont typeface="Arial"/>
              <a:buNone/>
            </a:pPr>
            <a:r>
              <a:rPr lang="en-US" sz="3000">
                <a:latin typeface="Arial"/>
                <a:ea typeface="Arial"/>
                <a:cs typeface="Arial"/>
                <a:sym typeface="Arial"/>
              </a:rPr>
              <a:t>・</a:t>
            </a:r>
            <a:r>
              <a:rPr lang="en-US" sz="3000"/>
              <a:t>「</a:t>
            </a:r>
            <a:r>
              <a:rPr lang="en-US" sz="3000">
                <a:solidFill>
                  <a:schemeClr val="accent5"/>
                </a:solidFill>
              </a:rPr>
              <a:t>タイピング結果</a:t>
            </a:r>
            <a:r>
              <a:rPr lang="en-US" sz="3000"/>
              <a:t>」という子フォルダ</a:t>
            </a:r>
            <a:r>
              <a:rPr lang="en-US" sz="3000">
                <a:latin typeface="Arial"/>
                <a:ea typeface="Arial"/>
                <a:cs typeface="Arial"/>
                <a:sym typeface="Arial"/>
              </a:rPr>
              <a:t>を</a:t>
            </a:r>
            <a:r>
              <a:rPr lang="en-US" sz="3000"/>
              <a:t>作成して、</a:t>
            </a:r>
            <a:r>
              <a:rPr lang="en-US" sz="3000">
                <a:solidFill>
                  <a:schemeClr val="accent5"/>
                </a:solidFill>
                <a:latin typeface="Arial"/>
                <a:ea typeface="Arial"/>
                <a:cs typeface="Arial"/>
                <a:sym typeface="Arial"/>
              </a:rPr>
              <a:t>本日の日付</a:t>
            </a:r>
            <a:r>
              <a:rPr lang="en-US" sz="3000">
                <a:latin typeface="Arial"/>
                <a:ea typeface="Arial"/>
                <a:cs typeface="Arial"/>
                <a:sym typeface="Arial"/>
              </a:rPr>
              <a:t>に</a:t>
            </a:r>
            <a:br>
              <a:rPr lang="en-US" sz="3000">
                <a:latin typeface="Arial"/>
                <a:ea typeface="Arial"/>
                <a:cs typeface="Arial"/>
                <a:sym typeface="Arial"/>
              </a:rPr>
            </a:br>
            <a:r>
              <a:rPr lang="en-US" sz="3000">
                <a:latin typeface="Arial"/>
                <a:ea typeface="Arial"/>
                <a:cs typeface="Arial"/>
                <a:sym typeface="Arial"/>
              </a:rPr>
              <a:t>　したキャプチャを入れてください。</a:t>
            </a:r>
            <a:endParaRPr sz="3000"/>
          </a:p>
        </p:txBody>
      </p:sp>
      <p:pic>
        <p:nvPicPr>
          <p:cNvPr id="391" name="Google Shape;391;p64"/>
          <p:cNvPicPr preferRelativeResize="0"/>
          <p:nvPr/>
        </p:nvPicPr>
        <p:blipFill>
          <a:blip r:embed="rId4">
            <a:alphaModFix/>
          </a:blip>
          <a:stretch>
            <a:fillRect/>
          </a:stretch>
        </p:blipFill>
        <p:spPr>
          <a:xfrm>
            <a:off x="576413" y="5288075"/>
            <a:ext cx="5683350" cy="3624476"/>
          </a:xfrm>
          <a:prstGeom prst="rect">
            <a:avLst/>
          </a:prstGeom>
          <a:noFill/>
          <a:ln w="9525" cap="flat" cmpd="sng">
            <a:solidFill>
              <a:schemeClr val="dk1"/>
            </a:solidFill>
            <a:prstDash val="solid"/>
            <a:round/>
            <a:headEnd type="none" w="sm" len="sm"/>
            <a:tailEnd type="none" w="sm" len="sm"/>
          </a:ln>
        </p:spPr>
      </p:pic>
      <p:sp>
        <p:nvSpPr>
          <p:cNvPr id="392" name="Google Shape;392;p64"/>
          <p:cNvSpPr/>
          <p:nvPr/>
        </p:nvSpPr>
        <p:spPr>
          <a:xfrm>
            <a:off x="668763" y="7034400"/>
            <a:ext cx="3378300" cy="4692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3" name="Google Shape;393;p64" descr="スクリーンショット 2021-01-20 14.19.23.png"/>
          <p:cNvPicPr preferRelativeResize="0"/>
          <p:nvPr/>
        </p:nvPicPr>
        <p:blipFill rotWithShape="1">
          <a:blip r:embed="rId5">
            <a:alphaModFix/>
          </a:blip>
          <a:srcRect r="47249" b="47922"/>
          <a:stretch/>
        </p:blipFill>
        <p:spPr>
          <a:xfrm>
            <a:off x="6820363" y="5246863"/>
            <a:ext cx="5607950" cy="3697551"/>
          </a:xfrm>
          <a:prstGeom prst="rect">
            <a:avLst/>
          </a:prstGeom>
          <a:noFill/>
          <a:ln w="9525" cap="flat" cmpd="sng">
            <a:solidFill>
              <a:srgbClr val="000000"/>
            </a:solidFill>
            <a:prstDash val="solid"/>
            <a:miter lim="400000"/>
            <a:headEnd type="none" w="sm" len="sm"/>
            <a:tailEnd type="none" w="sm" len="sm"/>
          </a:ln>
        </p:spPr>
      </p:pic>
      <p:sp>
        <p:nvSpPr>
          <p:cNvPr id="394" name="Google Shape;394;p64"/>
          <p:cNvSpPr/>
          <p:nvPr/>
        </p:nvSpPr>
        <p:spPr>
          <a:xfrm>
            <a:off x="6913138" y="5319950"/>
            <a:ext cx="3703500" cy="1134000"/>
          </a:xfrm>
          <a:prstGeom prst="wedgeEllipseCallout">
            <a:avLst>
              <a:gd name="adj1" fmla="val 52605"/>
              <a:gd name="adj2" fmla="val 68865"/>
            </a:avLst>
          </a:prstGeom>
          <a:solidFill>
            <a:schemeClr val="accent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日付の</a:t>
            </a:r>
            <a:r>
              <a:rPr lang="en-US" sz="2000">
                <a:solidFill>
                  <a:srgbClr val="FFFFFF"/>
                </a:solidFill>
              </a:rPr>
              <a:t>フ</a:t>
            </a:r>
            <a:r>
              <a:rPr lang="en-US" sz="2000" b="0" i="0" u="none" strike="noStrike" cap="none">
                <a:solidFill>
                  <a:srgbClr val="FFFFFF"/>
                </a:solidFill>
                <a:latin typeface="Arial"/>
                <a:ea typeface="Arial"/>
                <a:cs typeface="Arial"/>
                <a:sym typeface="Arial"/>
              </a:rPr>
              <a:t>ァイル</a:t>
            </a:r>
            <a:endParaRPr/>
          </a:p>
        </p:txBody>
      </p:sp>
      <p:sp>
        <p:nvSpPr>
          <p:cNvPr id="395" name="Google Shape;395;p64"/>
          <p:cNvSpPr/>
          <p:nvPr/>
        </p:nvSpPr>
        <p:spPr>
          <a:xfrm>
            <a:off x="9125988" y="6817650"/>
            <a:ext cx="3302400" cy="6909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6" name="Google Shape;396;p64"/>
          <p:cNvCxnSpPr/>
          <p:nvPr/>
        </p:nvCxnSpPr>
        <p:spPr>
          <a:xfrm>
            <a:off x="5270450" y="7245784"/>
            <a:ext cx="2615400" cy="0"/>
          </a:xfrm>
          <a:prstGeom prst="straightConnector1">
            <a:avLst/>
          </a:prstGeom>
          <a:noFill/>
          <a:ln w="38100" cap="flat" cmpd="sng">
            <a:solidFill>
              <a:schemeClr val="accent5"/>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カタカナ語・</a:t>
            </a:r>
            <a:endParaRPr b="1"/>
          </a:p>
          <a:p>
            <a:pPr marL="0" lvl="0" indent="0" algn="ctr" rtl="0">
              <a:lnSpc>
                <a:spcPct val="100000"/>
              </a:lnSpc>
              <a:spcBef>
                <a:spcPts val="0"/>
              </a:spcBef>
              <a:spcAft>
                <a:spcPts val="0"/>
              </a:spcAft>
              <a:buClr>
                <a:srgbClr val="C63024"/>
              </a:buClr>
              <a:buSzPts val="6400"/>
              <a:buFont typeface="Arial"/>
              <a:buNone/>
            </a:pPr>
            <a:r>
              <a:rPr lang="en-US" b="1"/>
              <a:t>アルファベット語</a:t>
            </a:r>
            <a:endParaRPr b="1"/>
          </a:p>
        </p:txBody>
      </p:sp>
      <p:sp>
        <p:nvSpPr>
          <p:cNvPr id="402" name="Google Shape;402;p6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C63024"/>
              </a:buClr>
              <a:buSzPts val="4800"/>
              <a:buFont typeface="Arial"/>
              <a:buNone/>
            </a:pPr>
            <a:r>
              <a:rPr lang="en-US" sz="5400"/>
              <a:t>英語をカタカナ語で書いてみよう</a:t>
            </a:r>
            <a:endParaRPr sz="6400"/>
          </a:p>
        </p:txBody>
      </p:sp>
      <p:sp>
        <p:nvSpPr>
          <p:cNvPr id="408" name="Google Shape;408;p66"/>
          <p:cNvSpPr txBox="1">
            <a:spLocks noGrp="1"/>
          </p:cNvSpPr>
          <p:nvPr>
            <p:ph type="body" idx="1"/>
          </p:nvPr>
        </p:nvSpPr>
        <p:spPr>
          <a:xfrm>
            <a:off x="979550" y="2396950"/>
            <a:ext cx="11045700" cy="10572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2400"/>
              </a:spcBef>
              <a:spcAft>
                <a:spcPts val="0"/>
              </a:spcAft>
              <a:buClr>
                <a:srgbClr val="000000"/>
              </a:buClr>
              <a:buSzPts val="2800"/>
              <a:buFont typeface="Arial"/>
              <a:buNone/>
            </a:pPr>
            <a:r>
              <a:rPr lang="en-US" sz="3300"/>
              <a:t>本日の授業では、カタカナ語</a:t>
            </a:r>
            <a:r>
              <a:rPr lang="en-US" sz="3300">
                <a:latin typeface="Arial"/>
                <a:ea typeface="Arial"/>
                <a:cs typeface="Arial"/>
                <a:sym typeface="Arial"/>
              </a:rPr>
              <a:t>を</a:t>
            </a:r>
            <a:r>
              <a:rPr lang="en-US" sz="4000" b="1">
                <a:solidFill>
                  <a:srgbClr val="C63024"/>
                </a:solidFill>
              </a:rPr>
              <a:t>15個</a:t>
            </a:r>
            <a:r>
              <a:rPr lang="en-US" sz="3300"/>
              <a:t>勉強します。</a:t>
            </a:r>
            <a:endParaRPr sz="3700"/>
          </a:p>
        </p:txBody>
      </p:sp>
      <p:sp>
        <p:nvSpPr>
          <p:cNvPr id="409" name="Google Shape;409;p6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14</a:t>
            </a:fld>
            <a:endParaRPr/>
          </a:p>
        </p:txBody>
      </p:sp>
      <p:sp>
        <p:nvSpPr>
          <p:cNvPr id="410" name="Google Shape;410;p66"/>
          <p:cNvSpPr txBox="1"/>
          <p:nvPr/>
        </p:nvSpPr>
        <p:spPr>
          <a:xfrm>
            <a:off x="731900" y="4551825"/>
            <a:ext cx="7571400" cy="2279700"/>
          </a:xfrm>
          <a:prstGeom prst="rect">
            <a:avLst/>
          </a:prstGeom>
          <a:noFill/>
          <a:ln>
            <a:noFill/>
          </a:ln>
        </p:spPr>
        <p:txBody>
          <a:bodyPr spcFirstLastPara="1" wrap="square" lIns="50800" tIns="50800" rIns="50800" bIns="50800" anchor="ctr" anchorCtr="0">
            <a:noAutofit/>
          </a:bodyPr>
          <a:lstStyle/>
          <a:p>
            <a:pPr marL="228600" marR="0" lvl="0" indent="-241300" algn="l" rtl="0">
              <a:lnSpc>
                <a:spcPct val="100000"/>
              </a:lnSpc>
              <a:spcBef>
                <a:spcPts val="0"/>
              </a:spcBef>
              <a:spcAft>
                <a:spcPts val="0"/>
              </a:spcAft>
              <a:buClr>
                <a:srgbClr val="000000"/>
              </a:buClr>
              <a:buSzPts val="3100"/>
              <a:buFont typeface="Arial"/>
              <a:buAutoNum type="arabicParenR"/>
            </a:pPr>
            <a:r>
              <a:rPr lang="en-US" sz="3100"/>
              <a:t> </a:t>
            </a:r>
            <a:r>
              <a:rPr lang="en-US" sz="3100">
                <a:solidFill>
                  <a:schemeClr val="dk1"/>
                </a:solidFill>
              </a:rPr>
              <a:t>PearDeckのURLを送る</a:t>
            </a: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各自カナを書いて</a:t>
            </a:r>
            <a:r>
              <a:rPr lang="en-US" sz="3100" b="0" i="0" u="none" strike="noStrike" cap="none">
                <a:solidFill>
                  <a:srgbClr val="000000"/>
                </a:solidFill>
                <a:latin typeface="Arial"/>
                <a:ea typeface="Arial"/>
                <a:cs typeface="Arial"/>
                <a:sym typeface="Arial"/>
              </a:rPr>
              <a:t>みよう</a:t>
            </a:r>
            <a:endParaRPr sz="1600"/>
          </a:p>
          <a:p>
            <a:pPr marL="228600" marR="0" lvl="0" indent="-241300" algn="l" rtl="0">
              <a:lnSpc>
                <a:spcPct val="100000"/>
              </a:lnSpc>
              <a:spcBef>
                <a:spcPts val="2000"/>
              </a:spcBef>
              <a:spcAft>
                <a:spcPts val="0"/>
              </a:spcAft>
              <a:buClr>
                <a:srgbClr val="000000"/>
              </a:buClr>
              <a:buSzPts val="3100"/>
              <a:buFont typeface="Arial"/>
              <a:buAutoNum type="arabicParenR"/>
            </a:pPr>
            <a:r>
              <a:rPr lang="en-US" sz="3100"/>
              <a:t> 先生と一緒に発音練習する</a:t>
            </a:r>
            <a:endParaRPr sz="1600"/>
          </a:p>
        </p:txBody>
      </p:sp>
      <p:pic>
        <p:nvPicPr>
          <p:cNvPr id="411" name="Google Shape;411;p66"/>
          <p:cNvPicPr preferRelativeResize="0"/>
          <p:nvPr/>
        </p:nvPicPr>
        <p:blipFill>
          <a:blip r:embed="rId3">
            <a:alphaModFix/>
          </a:blip>
          <a:stretch>
            <a:fillRect/>
          </a:stretch>
        </p:blipFill>
        <p:spPr>
          <a:xfrm>
            <a:off x="7089277" y="3927148"/>
            <a:ext cx="5001124" cy="3334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7"/>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a:t>英語をカタカナ語で書いてみよう</a:t>
            </a:r>
            <a:endParaRPr sz="6400"/>
          </a:p>
        </p:txBody>
      </p:sp>
      <p:sp>
        <p:nvSpPr>
          <p:cNvPr id="417" name="Google Shape;417;p67"/>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「Firewall」</a:t>
            </a:r>
            <a:r>
              <a:rPr lang="en-US" sz="3600"/>
              <a:t>のカタカナ語を書いてください。</a:t>
            </a:r>
            <a:endParaRPr sz="3600"/>
          </a:p>
        </p:txBody>
      </p:sp>
      <p:sp>
        <p:nvSpPr>
          <p:cNvPr id="418" name="Google Shape;418;p67"/>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1</a:t>
            </a:r>
            <a:endParaRPr sz="4800">
              <a:solidFill>
                <a:schemeClr val="lt1"/>
              </a:solidFill>
            </a:endParaRPr>
          </a:p>
        </p:txBody>
      </p:sp>
      <p:pic>
        <p:nvPicPr>
          <p:cNvPr id="419" name="Google Shape;419;p67">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20" name="Google Shape;420;p67">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p67"/>
          <p:cNvPicPr preferRelativeResize="0"/>
          <p:nvPr/>
        </p:nvPicPr>
        <p:blipFill>
          <a:blip r:embed="rId6">
            <a:alphaModFix/>
          </a:blip>
          <a:stretch>
            <a:fillRect/>
          </a:stretch>
        </p:blipFill>
        <p:spPr>
          <a:xfrm>
            <a:off x="2040887" y="2714950"/>
            <a:ext cx="8935125" cy="4396650"/>
          </a:xfrm>
          <a:prstGeom prst="rect">
            <a:avLst/>
          </a:prstGeom>
          <a:noFill/>
          <a:ln>
            <a:noFill/>
          </a:ln>
        </p:spPr>
      </p:pic>
      <p:sp>
        <p:nvSpPr>
          <p:cNvPr id="422" name="Google Shape;422;p67"/>
          <p:cNvSpPr/>
          <p:nvPr/>
        </p:nvSpPr>
        <p:spPr>
          <a:xfrm>
            <a:off x="4656350" y="6610400"/>
            <a:ext cx="1094700" cy="408600"/>
          </a:xfrm>
          <a:prstGeom prst="rect">
            <a:avLst/>
          </a:prstGeom>
          <a:noFill/>
          <a:ln w="38100" cap="flat" cmpd="sng">
            <a:solidFill>
              <a:srgbClr val="C630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8"/>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b="1"/>
              <a:t>英語をカタカナ語で書いてみよう</a:t>
            </a:r>
            <a:endParaRPr sz="6400" b="1"/>
          </a:p>
        </p:txBody>
      </p:sp>
      <p:sp>
        <p:nvSpPr>
          <p:cNvPr id="428" name="Google Shape;428;p68"/>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「Packet filtering」</a:t>
            </a:r>
            <a:r>
              <a:rPr lang="en-US" sz="3600"/>
              <a:t>のカタカナ語を書いてください。</a:t>
            </a:r>
            <a:endParaRPr sz="3600"/>
          </a:p>
        </p:txBody>
      </p:sp>
      <p:sp>
        <p:nvSpPr>
          <p:cNvPr id="429" name="Google Shape;429;p68"/>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2</a:t>
            </a:r>
            <a:endParaRPr sz="4800">
              <a:solidFill>
                <a:schemeClr val="lt1"/>
              </a:solidFill>
            </a:endParaRPr>
          </a:p>
        </p:txBody>
      </p:sp>
      <p:pic>
        <p:nvPicPr>
          <p:cNvPr id="430" name="Google Shape;430;p68">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31" name="Google Shape;431;p6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2" name="Google Shape;432;p68"/>
          <p:cNvPicPr preferRelativeResize="0"/>
          <p:nvPr/>
        </p:nvPicPr>
        <p:blipFill>
          <a:blip r:embed="rId6">
            <a:alphaModFix/>
          </a:blip>
          <a:stretch>
            <a:fillRect/>
          </a:stretch>
        </p:blipFill>
        <p:spPr>
          <a:xfrm>
            <a:off x="3041076" y="2313850"/>
            <a:ext cx="6763300" cy="542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9"/>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a:t>英語をカタカナ語で書いてみよう</a:t>
            </a:r>
            <a:endParaRPr sz="6400"/>
          </a:p>
        </p:txBody>
      </p:sp>
      <p:sp>
        <p:nvSpPr>
          <p:cNvPr id="438" name="Google Shape;438;p69"/>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「Proxy」</a:t>
            </a:r>
            <a:r>
              <a:rPr lang="en-US" sz="3600"/>
              <a:t>のカタカナ語を書いてください。</a:t>
            </a:r>
            <a:endParaRPr sz="3600"/>
          </a:p>
        </p:txBody>
      </p:sp>
      <p:sp>
        <p:nvSpPr>
          <p:cNvPr id="439" name="Google Shape;439;p69"/>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3</a:t>
            </a:r>
            <a:endParaRPr sz="4800">
              <a:solidFill>
                <a:schemeClr val="lt1"/>
              </a:solidFill>
            </a:endParaRPr>
          </a:p>
        </p:txBody>
      </p:sp>
      <p:pic>
        <p:nvPicPr>
          <p:cNvPr id="440" name="Google Shape;440;p69">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41" name="Google Shape;441;p69">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2" name="Google Shape;442;p69"/>
          <p:cNvPicPr preferRelativeResize="0"/>
          <p:nvPr/>
        </p:nvPicPr>
        <p:blipFill>
          <a:blip r:embed="rId6">
            <a:alphaModFix/>
          </a:blip>
          <a:stretch>
            <a:fillRect/>
          </a:stretch>
        </p:blipFill>
        <p:spPr>
          <a:xfrm>
            <a:off x="2310863" y="2372876"/>
            <a:ext cx="8395174" cy="4600275"/>
          </a:xfrm>
          <a:prstGeom prst="rect">
            <a:avLst/>
          </a:prstGeom>
          <a:noFill/>
          <a:ln>
            <a:noFill/>
          </a:ln>
        </p:spPr>
      </p:pic>
      <p:sp>
        <p:nvSpPr>
          <p:cNvPr id="443" name="Google Shape;443;p69"/>
          <p:cNvSpPr txBox="1"/>
          <p:nvPr/>
        </p:nvSpPr>
        <p:spPr>
          <a:xfrm>
            <a:off x="2551575" y="4513075"/>
            <a:ext cx="3122700" cy="8004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latin typeface="Courier"/>
                <a:ea typeface="Courier"/>
                <a:cs typeface="Courier"/>
                <a:sym typeface="Courier"/>
              </a:rPr>
              <a:t>USER</a:t>
            </a:r>
            <a:endParaRPr sz="4000" b="1">
              <a:latin typeface="Courier"/>
              <a:ea typeface="Courier"/>
              <a:cs typeface="Courier"/>
              <a:sym typeface="Courier"/>
            </a:endParaRPr>
          </a:p>
        </p:txBody>
      </p:sp>
      <p:sp>
        <p:nvSpPr>
          <p:cNvPr id="444" name="Google Shape;444;p69"/>
          <p:cNvSpPr txBox="1"/>
          <p:nvPr/>
        </p:nvSpPr>
        <p:spPr>
          <a:xfrm>
            <a:off x="4802450" y="6545700"/>
            <a:ext cx="3122700" cy="8004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latin typeface="Courier"/>
                <a:ea typeface="Courier"/>
                <a:cs typeface="Courier"/>
                <a:sym typeface="Courier"/>
              </a:rPr>
              <a:t>PROXY</a:t>
            </a:r>
            <a:endParaRPr sz="4000" b="1">
              <a:latin typeface="Courier"/>
              <a:ea typeface="Courier"/>
              <a:cs typeface="Courier"/>
              <a:sym typeface="Couri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0"/>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a:t>英語をカタカナ語で書いてみよう</a:t>
            </a:r>
            <a:endParaRPr sz="6400"/>
          </a:p>
        </p:txBody>
      </p:sp>
      <p:sp>
        <p:nvSpPr>
          <p:cNvPr id="450" name="Google Shape;450;p70"/>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「Penetration test」</a:t>
            </a:r>
            <a:r>
              <a:rPr lang="en-US" sz="3600"/>
              <a:t>のカタカナ語を書いてください。</a:t>
            </a:r>
            <a:endParaRPr sz="3600"/>
          </a:p>
        </p:txBody>
      </p:sp>
      <p:sp>
        <p:nvSpPr>
          <p:cNvPr id="451" name="Google Shape;451;p70"/>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4</a:t>
            </a:r>
            <a:endParaRPr sz="4800">
              <a:solidFill>
                <a:schemeClr val="lt1"/>
              </a:solidFill>
            </a:endParaRPr>
          </a:p>
        </p:txBody>
      </p:sp>
      <p:pic>
        <p:nvPicPr>
          <p:cNvPr id="452" name="Google Shape;452;p70">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53" name="Google Shape;453;p70">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70"/>
          <p:cNvPicPr preferRelativeResize="0"/>
          <p:nvPr/>
        </p:nvPicPr>
        <p:blipFill>
          <a:blip r:embed="rId6">
            <a:alphaModFix/>
          </a:blip>
          <a:stretch>
            <a:fillRect/>
          </a:stretch>
        </p:blipFill>
        <p:spPr>
          <a:xfrm>
            <a:off x="1786588" y="2321376"/>
            <a:ext cx="7953375" cy="4726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1"/>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a:t>英語をカタカナ語で書いてみよう</a:t>
            </a:r>
            <a:endParaRPr sz="6400"/>
          </a:p>
        </p:txBody>
      </p:sp>
      <p:sp>
        <p:nvSpPr>
          <p:cNvPr id="460" name="Google Shape;460;p71"/>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「Security hole」</a:t>
            </a:r>
            <a:r>
              <a:rPr lang="en-US" sz="3600"/>
              <a:t>のカタカナ語を書いてください。</a:t>
            </a:r>
            <a:endParaRPr sz="3600"/>
          </a:p>
        </p:txBody>
      </p:sp>
      <p:sp>
        <p:nvSpPr>
          <p:cNvPr id="461" name="Google Shape;461;p71"/>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5</a:t>
            </a:r>
            <a:endParaRPr sz="4800">
              <a:solidFill>
                <a:schemeClr val="lt1"/>
              </a:solidFill>
            </a:endParaRPr>
          </a:p>
        </p:txBody>
      </p:sp>
      <p:pic>
        <p:nvPicPr>
          <p:cNvPr id="462" name="Google Shape;462;p71">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63" name="Google Shape;463;p71">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71"/>
          <p:cNvPicPr preferRelativeResize="0"/>
          <p:nvPr/>
        </p:nvPicPr>
        <p:blipFill>
          <a:blip r:embed="rId6">
            <a:alphaModFix/>
          </a:blip>
          <a:stretch>
            <a:fillRect/>
          </a:stretch>
        </p:blipFill>
        <p:spPr>
          <a:xfrm>
            <a:off x="3360476" y="2518903"/>
            <a:ext cx="6283825" cy="422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309" name="Google Shape;309;p54"/>
          <p:cNvSpPr txBox="1">
            <a:spLocks noGrp="1"/>
          </p:cNvSpPr>
          <p:nvPr>
            <p:ph type="body" idx="1"/>
          </p:nvPr>
        </p:nvSpPr>
        <p:spPr>
          <a:xfrm>
            <a:off x="952550" y="2220850"/>
            <a:ext cx="11099700" cy="72369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FEの内容</a:t>
            </a:r>
            <a:r>
              <a:rPr lang="en-US" sz="3000" b="0" i="0" u="none" strike="noStrike" cap="none">
                <a:solidFill>
                  <a:srgbClr val="000000"/>
                </a:solidFill>
                <a:latin typeface="Arial"/>
                <a:ea typeface="Arial"/>
                <a:cs typeface="Arial"/>
                <a:sym typeface="Arial"/>
              </a:rPr>
              <a:t>を理解する</a:t>
            </a:r>
            <a:endParaRPr sz="3000" b="0" i="0" u="none" strike="noStrike" cap="none">
              <a:solidFill>
                <a:srgbClr val="000000"/>
              </a:solidFill>
              <a:latin typeface="Arial"/>
              <a:ea typeface="Arial"/>
              <a:cs typeface="Arial"/>
              <a:sym typeface="Arial"/>
            </a:endParaRPr>
          </a:p>
          <a:p>
            <a:pPr marL="1333500" lvl="2" indent="-431800" algn="l" rtl="0">
              <a:lnSpc>
                <a:spcPct val="60000"/>
              </a:lnSpc>
              <a:spcBef>
                <a:spcPts val="2400"/>
              </a:spcBef>
              <a:spcAft>
                <a:spcPts val="0"/>
              </a:spcAft>
              <a:buClr>
                <a:srgbClr val="000000"/>
              </a:buClr>
              <a:buSzPts val="2360"/>
              <a:buFont typeface="Arial"/>
              <a:buChar char="•"/>
            </a:pPr>
            <a:r>
              <a:rPr lang="en-US" sz="3000"/>
              <a:t>専門用語を使った日本語の文章を理解する</a:t>
            </a:r>
            <a:endParaRPr sz="3000"/>
          </a:p>
          <a:p>
            <a:pPr marL="1333500" lvl="2" indent="-431800" algn="l" rtl="0">
              <a:lnSpc>
                <a:spcPct val="60000"/>
              </a:lnSpc>
              <a:spcBef>
                <a:spcPts val="2400"/>
              </a:spcBef>
              <a:spcAft>
                <a:spcPts val="0"/>
              </a:spcAft>
              <a:buClr>
                <a:srgbClr val="000000"/>
              </a:buClr>
              <a:buSzPts val="2360"/>
              <a:buFont typeface="Arial"/>
              <a:buChar char="•"/>
            </a:pPr>
            <a:r>
              <a:rPr lang="en-US" sz="3000"/>
              <a:t>話す能力を改善する</a:t>
            </a:r>
            <a:endParaRPr sz="3000"/>
          </a:p>
          <a:p>
            <a:pPr marL="0" lvl="0" indent="0" algn="l" rtl="0">
              <a:lnSpc>
                <a:spcPct val="100000"/>
              </a:lnSpc>
              <a:spcBef>
                <a:spcPts val="2400"/>
              </a:spcBef>
              <a:spcAft>
                <a:spcPts val="0"/>
              </a:spcAft>
              <a:buClr>
                <a:srgbClr val="000000"/>
              </a:buClr>
              <a:buSzPts val="3200"/>
              <a:buFont typeface="Arial"/>
              <a:buNone/>
            </a:pPr>
            <a:r>
              <a:rPr lang="en-US" b="1"/>
              <a:t>目標</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新しい言葉：</a:t>
            </a:r>
            <a:br>
              <a:rPr lang="en-US" sz="3000"/>
            </a:br>
            <a:endParaRPr sz="3000"/>
          </a:p>
          <a:p>
            <a:pPr marL="1828800" lvl="0" indent="-419100" algn="l" rtl="0">
              <a:lnSpc>
                <a:spcPct val="60000"/>
              </a:lnSpc>
              <a:spcBef>
                <a:spcPts val="0"/>
              </a:spcBef>
              <a:spcAft>
                <a:spcPts val="0"/>
              </a:spcAft>
              <a:buSzPts val="3000"/>
              <a:buChar char="➔"/>
            </a:pPr>
            <a:r>
              <a:rPr lang="en-US" sz="3000"/>
              <a:t>正しく読むことができる</a:t>
            </a:r>
            <a:br>
              <a:rPr lang="en-US" sz="3000"/>
            </a:br>
            <a:endParaRPr sz="3000"/>
          </a:p>
          <a:p>
            <a:pPr marL="1828800" lvl="0" indent="-419100" algn="l" rtl="0">
              <a:lnSpc>
                <a:spcPct val="60000"/>
              </a:lnSpc>
              <a:spcBef>
                <a:spcPts val="0"/>
              </a:spcBef>
              <a:spcAft>
                <a:spcPts val="0"/>
              </a:spcAft>
              <a:buSzPts val="3000"/>
              <a:buChar char="➔"/>
            </a:pPr>
            <a:r>
              <a:rPr lang="en-US" sz="3000"/>
              <a:t>意味を理解することができる</a:t>
            </a:r>
            <a:endParaRPr sz="3000"/>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新しい言葉を使って作文できる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怖がらないで、自分の日本語で意見を話せる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日本語の文章をベトナム語に翻訳することができる</a:t>
            </a:r>
            <a:endParaRPr sz="3000">
              <a:solidFill>
                <a:schemeClr val="dk1"/>
              </a:solidFill>
            </a:endParaRPr>
          </a:p>
          <a:p>
            <a:pPr marL="0" lvl="0" indent="0" algn="l" rtl="0">
              <a:lnSpc>
                <a:spcPct val="80000"/>
              </a:lnSpc>
              <a:spcBef>
                <a:spcPts val="2400"/>
              </a:spcBef>
              <a:spcAft>
                <a:spcPts val="0"/>
              </a:spcAft>
              <a:buSzPts val="3200"/>
              <a:buNone/>
            </a:pPr>
            <a:endParaRPr>
              <a:solidFill>
                <a:schemeClr val="dk1"/>
              </a:solidFill>
            </a:endParaRPr>
          </a:p>
        </p:txBody>
      </p:sp>
      <p:sp>
        <p:nvSpPr>
          <p:cNvPr id="310" name="Google Shape;310;p54"/>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2</a:t>
            </a:fld>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2"/>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a:t>英語をカタカナ語で書いてみよう</a:t>
            </a:r>
            <a:endParaRPr sz="6400"/>
          </a:p>
        </p:txBody>
      </p:sp>
      <p:sp>
        <p:nvSpPr>
          <p:cNvPr id="470" name="Google Shape;470;p72"/>
          <p:cNvSpPr txBox="1"/>
          <p:nvPr/>
        </p:nvSpPr>
        <p:spPr>
          <a:xfrm>
            <a:off x="750050" y="7740375"/>
            <a:ext cx="115047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「Intrusion Detection System」</a:t>
            </a:r>
            <a:r>
              <a:rPr lang="en-US" sz="3600"/>
              <a:t>のカタカナ語を</a:t>
            </a:r>
            <a:endParaRPr sz="3600"/>
          </a:p>
          <a:p>
            <a:pPr marL="0" lvl="0" indent="0" algn="ctr" rtl="0">
              <a:spcBef>
                <a:spcPts val="0"/>
              </a:spcBef>
              <a:spcAft>
                <a:spcPts val="0"/>
              </a:spcAft>
              <a:buNone/>
            </a:pPr>
            <a:r>
              <a:rPr lang="en-US" sz="3600"/>
              <a:t>書いてください。</a:t>
            </a:r>
            <a:endParaRPr sz="3600"/>
          </a:p>
        </p:txBody>
      </p:sp>
      <p:sp>
        <p:nvSpPr>
          <p:cNvPr id="471" name="Google Shape;471;p72"/>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6</a:t>
            </a:r>
            <a:endParaRPr sz="4800">
              <a:solidFill>
                <a:schemeClr val="lt1"/>
              </a:solidFill>
            </a:endParaRPr>
          </a:p>
        </p:txBody>
      </p:sp>
      <p:pic>
        <p:nvPicPr>
          <p:cNvPr id="472" name="Google Shape;472;p72">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73" name="Google Shape;473;p72">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4" name="Google Shape;474;p72"/>
          <p:cNvPicPr preferRelativeResize="0"/>
          <p:nvPr/>
        </p:nvPicPr>
        <p:blipFill>
          <a:blip r:embed="rId6">
            <a:alphaModFix/>
          </a:blip>
          <a:stretch>
            <a:fillRect/>
          </a:stretch>
        </p:blipFill>
        <p:spPr>
          <a:xfrm>
            <a:off x="2552750" y="2725625"/>
            <a:ext cx="7911400" cy="4302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3"/>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a:t>英語をカタカナ語で書いてみよう</a:t>
            </a:r>
            <a:endParaRPr sz="6400"/>
          </a:p>
        </p:txBody>
      </p:sp>
      <p:sp>
        <p:nvSpPr>
          <p:cNvPr id="480" name="Google Shape;480;p73"/>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「Back door」</a:t>
            </a:r>
            <a:r>
              <a:rPr lang="en-US" sz="3600"/>
              <a:t>のカタカナ語を書いてください。</a:t>
            </a:r>
            <a:endParaRPr sz="3600"/>
          </a:p>
        </p:txBody>
      </p:sp>
      <p:sp>
        <p:nvSpPr>
          <p:cNvPr id="481" name="Google Shape;481;p73"/>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7</a:t>
            </a:r>
            <a:endParaRPr sz="4800">
              <a:solidFill>
                <a:schemeClr val="lt1"/>
              </a:solidFill>
            </a:endParaRPr>
          </a:p>
        </p:txBody>
      </p:sp>
      <p:pic>
        <p:nvPicPr>
          <p:cNvPr id="482" name="Google Shape;482;p73">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83" name="Google Shape;483;p73">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73"/>
          <p:cNvPicPr preferRelativeResize="0"/>
          <p:nvPr/>
        </p:nvPicPr>
        <p:blipFill>
          <a:blip r:embed="rId6">
            <a:alphaModFix/>
          </a:blip>
          <a:stretch>
            <a:fillRect/>
          </a:stretch>
        </p:blipFill>
        <p:spPr>
          <a:xfrm>
            <a:off x="3202550" y="2716513"/>
            <a:ext cx="6599700" cy="439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4"/>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a:t>英語をカタカナ語で書いてみよう</a:t>
            </a:r>
            <a:endParaRPr sz="6400"/>
          </a:p>
        </p:txBody>
      </p:sp>
      <p:sp>
        <p:nvSpPr>
          <p:cNvPr id="490" name="Google Shape;490;p74"/>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「Format」</a:t>
            </a:r>
            <a:r>
              <a:rPr lang="en-US" sz="3600"/>
              <a:t>のカタカナ語を書いてください。</a:t>
            </a:r>
            <a:endParaRPr sz="3600"/>
          </a:p>
        </p:txBody>
      </p:sp>
      <p:sp>
        <p:nvSpPr>
          <p:cNvPr id="491" name="Google Shape;491;p74"/>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8</a:t>
            </a:r>
            <a:endParaRPr sz="4800">
              <a:solidFill>
                <a:schemeClr val="lt1"/>
              </a:solidFill>
            </a:endParaRPr>
          </a:p>
        </p:txBody>
      </p:sp>
      <p:pic>
        <p:nvPicPr>
          <p:cNvPr id="492" name="Google Shape;492;p74">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93" name="Google Shape;493;p74">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4" name="Google Shape;494;p74"/>
          <p:cNvPicPr preferRelativeResize="0"/>
          <p:nvPr/>
        </p:nvPicPr>
        <p:blipFill>
          <a:blip r:embed="rId6">
            <a:alphaModFix/>
          </a:blip>
          <a:stretch>
            <a:fillRect/>
          </a:stretch>
        </p:blipFill>
        <p:spPr>
          <a:xfrm>
            <a:off x="3380175" y="2794053"/>
            <a:ext cx="6244450" cy="4399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5"/>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a:t>英語をカタカナ語で書いてみよう</a:t>
            </a:r>
            <a:endParaRPr sz="6400"/>
          </a:p>
        </p:txBody>
      </p:sp>
      <p:sp>
        <p:nvSpPr>
          <p:cNvPr id="500" name="Google Shape;500;p75"/>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「Minutia」</a:t>
            </a:r>
            <a:r>
              <a:rPr lang="en-US" sz="3600"/>
              <a:t>のカタカナ語を書いてください。</a:t>
            </a:r>
            <a:endParaRPr sz="3600"/>
          </a:p>
        </p:txBody>
      </p:sp>
      <p:sp>
        <p:nvSpPr>
          <p:cNvPr id="501" name="Google Shape;501;p75"/>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solidFill>
                  <a:schemeClr val="lt1"/>
                </a:solidFill>
              </a:rPr>
              <a:t>9</a:t>
            </a:r>
            <a:endParaRPr sz="4800">
              <a:solidFill>
                <a:schemeClr val="lt1"/>
              </a:solidFill>
            </a:endParaRPr>
          </a:p>
        </p:txBody>
      </p:sp>
      <p:pic>
        <p:nvPicPr>
          <p:cNvPr id="502" name="Google Shape;502;p75">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503" name="Google Shape;503;p75">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4" name="Google Shape;504;p75"/>
          <p:cNvPicPr preferRelativeResize="0"/>
          <p:nvPr/>
        </p:nvPicPr>
        <p:blipFill>
          <a:blip r:embed="rId6">
            <a:alphaModFix/>
          </a:blip>
          <a:stretch>
            <a:fillRect/>
          </a:stretch>
        </p:blipFill>
        <p:spPr>
          <a:xfrm>
            <a:off x="2986450" y="2927351"/>
            <a:ext cx="7682175" cy="3517625"/>
          </a:xfrm>
          <a:prstGeom prst="rect">
            <a:avLst/>
          </a:prstGeom>
          <a:noFill/>
          <a:ln>
            <a:noFill/>
          </a:ln>
        </p:spPr>
      </p:pic>
      <p:sp>
        <p:nvSpPr>
          <p:cNvPr id="505" name="Google Shape;505;p75"/>
          <p:cNvSpPr/>
          <p:nvPr/>
        </p:nvSpPr>
        <p:spPr>
          <a:xfrm>
            <a:off x="5260850" y="3326525"/>
            <a:ext cx="898500" cy="457500"/>
          </a:xfrm>
          <a:prstGeom prst="rect">
            <a:avLst/>
          </a:prstGeom>
          <a:noFill/>
          <a:ln w="38100" cap="flat" cmpd="sng">
            <a:solidFill>
              <a:srgbClr val="C630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6"/>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a:t>英語をカタカナ語で書いてみよう</a:t>
            </a:r>
            <a:endParaRPr sz="6400"/>
          </a:p>
        </p:txBody>
      </p:sp>
      <p:sp>
        <p:nvSpPr>
          <p:cNvPr id="511" name="Google Shape;511;p76"/>
          <p:cNvSpPr txBox="1"/>
          <p:nvPr/>
        </p:nvSpPr>
        <p:spPr>
          <a:xfrm>
            <a:off x="750050" y="7740375"/>
            <a:ext cx="11504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「Strict routing」</a:t>
            </a:r>
            <a:r>
              <a:rPr lang="en-US" sz="3600"/>
              <a:t>のカタカナ語を書いてください。</a:t>
            </a:r>
            <a:endParaRPr sz="3600"/>
          </a:p>
        </p:txBody>
      </p:sp>
      <p:sp>
        <p:nvSpPr>
          <p:cNvPr id="512" name="Google Shape;512;p76"/>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500">
                <a:solidFill>
                  <a:schemeClr val="lt1"/>
                </a:solidFill>
              </a:rPr>
              <a:t>10</a:t>
            </a:r>
            <a:endParaRPr sz="3500">
              <a:solidFill>
                <a:schemeClr val="lt1"/>
              </a:solidFill>
            </a:endParaRPr>
          </a:p>
        </p:txBody>
      </p:sp>
      <p:pic>
        <p:nvPicPr>
          <p:cNvPr id="513" name="Google Shape;513;p76">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514" name="Google Shape;514;p76">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5" name="Google Shape;515;p76"/>
          <p:cNvPicPr preferRelativeResize="0"/>
          <p:nvPr/>
        </p:nvPicPr>
        <p:blipFill>
          <a:blip r:embed="rId6">
            <a:alphaModFix/>
          </a:blip>
          <a:stretch>
            <a:fillRect/>
          </a:stretch>
        </p:blipFill>
        <p:spPr>
          <a:xfrm>
            <a:off x="2125525" y="2718675"/>
            <a:ext cx="8002261" cy="4389200"/>
          </a:xfrm>
          <a:prstGeom prst="rect">
            <a:avLst/>
          </a:prstGeom>
          <a:noFill/>
          <a:ln>
            <a:noFill/>
          </a:ln>
        </p:spPr>
      </p:pic>
      <p:sp>
        <p:nvSpPr>
          <p:cNvPr id="516" name="Google Shape;516;p76"/>
          <p:cNvSpPr/>
          <p:nvPr/>
        </p:nvSpPr>
        <p:spPr>
          <a:xfrm>
            <a:off x="4868750" y="2820075"/>
            <a:ext cx="2058600" cy="457500"/>
          </a:xfrm>
          <a:prstGeom prst="rect">
            <a:avLst/>
          </a:prstGeom>
          <a:noFill/>
          <a:ln w="38100" cap="flat" cmpd="sng">
            <a:solidFill>
              <a:srgbClr val="C630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7"/>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a:t>英語をカタカナ語で書いてみよう</a:t>
            </a:r>
            <a:endParaRPr sz="6400"/>
          </a:p>
        </p:txBody>
      </p:sp>
      <p:sp>
        <p:nvSpPr>
          <p:cNvPr id="522" name="Google Shape;522;p77"/>
          <p:cNvSpPr txBox="1"/>
          <p:nvPr/>
        </p:nvSpPr>
        <p:spPr>
          <a:xfrm>
            <a:off x="750050" y="7740375"/>
            <a:ext cx="11911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「Thin client agent」</a:t>
            </a:r>
            <a:r>
              <a:rPr lang="en-US" sz="3600"/>
              <a:t>のカタカナ語を書いてください。</a:t>
            </a:r>
            <a:endParaRPr sz="3600"/>
          </a:p>
        </p:txBody>
      </p:sp>
      <p:sp>
        <p:nvSpPr>
          <p:cNvPr id="523" name="Google Shape;523;p77"/>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500">
                <a:solidFill>
                  <a:schemeClr val="lt1"/>
                </a:solidFill>
              </a:rPr>
              <a:t>11</a:t>
            </a:r>
            <a:endParaRPr sz="3500">
              <a:solidFill>
                <a:schemeClr val="lt1"/>
              </a:solidFill>
            </a:endParaRPr>
          </a:p>
        </p:txBody>
      </p:sp>
      <p:pic>
        <p:nvPicPr>
          <p:cNvPr id="524" name="Google Shape;524;p77">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525" name="Google Shape;525;p77">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6" name="Google Shape;526;p77"/>
          <p:cNvPicPr preferRelativeResize="0"/>
          <p:nvPr/>
        </p:nvPicPr>
        <p:blipFill>
          <a:blip r:embed="rId6">
            <a:alphaModFix/>
          </a:blip>
          <a:stretch>
            <a:fillRect/>
          </a:stretch>
        </p:blipFill>
        <p:spPr>
          <a:xfrm>
            <a:off x="2114550" y="3428950"/>
            <a:ext cx="8775700" cy="356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8"/>
          <p:cNvSpPr txBox="1">
            <a:spLocks noGrp="1"/>
          </p:cNvSpPr>
          <p:nvPr>
            <p:ph type="title"/>
          </p:nvPr>
        </p:nvSpPr>
        <p:spPr>
          <a:xfrm>
            <a:off x="1270000" y="70172"/>
            <a:ext cx="10476900" cy="20160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rgbClr val="C63024"/>
              </a:buClr>
              <a:buSzPts val="4800"/>
              <a:buFont typeface="Arial"/>
              <a:buNone/>
            </a:pPr>
            <a:r>
              <a:rPr lang="en-US" sz="5400"/>
              <a:t>英語をカタカナ語で書いてみよう</a:t>
            </a:r>
            <a:endParaRPr sz="6400"/>
          </a:p>
        </p:txBody>
      </p:sp>
      <p:sp>
        <p:nvSpPr>
          <p:cNvPr id="532" name="Google Shape;532;p78"/>
          <p:cNvSpPr txBox="1"/>
          <p:nvPr/>
        </p:nvSpPr>
        <p:spPr>
          <a:xfrm>
            <a:off x="750050" y="7740375"/>
            <a:ext cx="11715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a:t>「Digital forensics」</a:t>
            </a:r>
            <a:r>
              <a:rPr lang="en-US" sz="3600"/>
              <a:t>のカタカナ語を書いてください。</a:t>
            </a:r>
            <a:endParaRPr sz="3600"/>
          </a:p>
        </p:txBody>
      </p:sp>
      <p:sp>
        <p:nvSpPr>
          <p:cNvPr id="533" name="Google Shape;533;p78"/>
          <p:cNvSpPr/>
          <p:nvPr/>
        </p:nvSpPr>
        <p:spPr>
          <a:xfrm>
            <a:off x="12600" y="2188450"/>
            <a:ext cx="975300" cy="738900"/>
          </a:xfrm>
          <a:prstGeom prst="hexagon">
            <a:avLst>
              <a:gd name="adj" fmla="val 25000"/>
              <a:gd name="vf" fmla="val 11547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500">
                <a:solidFill>
                  <a:schemeClr val="lt1"/>
                </a:solidFill>
              </a:rPr>
              <a:t>12</a:t>
            </a:r>
            <a:endParaRPr sz="3500">
              <a:solidFill>
                <a:schemeClr val="lt1"/>
              </a:solidFill>
            </a:endParaRPr>
          </a:p>
        </p:txBody>
      </p:sp>
      <p:pic>
        <p:nvPicPr>
          <p:cNvPr id="534" name="Google Shape;534;p78">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535" name="Google Shape;535;p78">
            <a:hlinkClick r:id="rId5"/>
          </p:cNvPr>
          <p:cNvSpPr/>
          <p:nvPr/>
        </p:nvSpPr>
        <p:spPr>
          <a:xfrm>
            <a:off x="0" y="5207000"/>
            <a:ext cx="12600" cy="1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6" name="Google Shape;536;p78"/>
          <p:cNvPicPr preferRelativeResize="0"/>
          <p:nvPr/>
        </p:nvPicPr>
        <p:blipFill>
          <a:blip r:embed="rId6">
            <a:alphaModFix/>
          </a:blip>
          <a:stretch>
            <a:fillRect/>
          </a:stretch>
        </p:blipFill>
        <p:spPr>
          <a:xfrm>
            <a:off x="2696488" y="2927350"/>
            <a:ext cx="7611825" cy="4268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9"/>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27</a:t>
            </a:fld>
            <a:endParaRPr/>
          </a:p>
        </p:txBody>
      </p:sp>
      <p:graphicFrame>
        <p:nvGraphicFramePr>
          <p:cNvPr id="542" name="Google Shape;542;p79"/>
          <p:cNvGraphicFramePr/>
          <p:nvPr/>
        </p:nvGraphicFramePr>
        <p:xfrm>
          <a:off x="684199" y="2045428"/>
          <a:ext cx="11636425" cy="7397549"/>
        </p:xfrm>
        <a:graphic>
          <a:graphicData uri="http://schemas.openxmlformats.org/drawingml/2006/table">
            <a:tbl>
              <a:tblPr bandRow="1">
                <a:noFill/>
                <a:tableStyleId>{921282C4-3CFE-49D2-B515-EC39C7A928D7}</a:tableStyleId>
              </a:tblPr>
              <a:tblGrid>
                <a:gridCol w="942900">
                  <a:extLst>
                    <a:ext uri="{9D8B030D-6E8A-4147-A177-3AD203B41FA5}">
                      <a16:colId xmlns:a16="http://schemas.microsoft.com/office/drawing/2014/main" val="20000"/>
                    </a:ext>
                  </a:extLst>
                </a:gridCol>
                <a:gridCol w="4055650">
                  <a:extLst>
                    <a:ext uri="{9D8B030D-6E8A-4147-A177-3AD203B41FA5}">
                      <a16:colId xmlns:a16="http://schemas.microsoft.com/office/drawing/2014/main" val="20001"/>
                    </a:ext>
                  </a:extLst>
                </a:gridCol>
                <a:gridCol w="6637875">
                  <a:extLst>
                    <a:ext uri="{9D8B030D-6E8A-4147-A177-3AD203B41FA5}">
                      <a16:colId xmlns:a16="http://schemas.microsoft.com/office/drawing/2014/main" val="20002"/>
                    </a:ext>
                  </a:extLst>
                </a:gridCol>
              </a:tblGrid>
              <a:tr h="545450">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No</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カタカタ</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573575">
                <a:tc>
                  <a:txBody>
                    <a:bodyPr/>
                    <a:lstStyle/>
                    <a:p>
                      <a:pPr marL="0" marR="0" lvl="0" indent="0" algn="ctr" rtl="0">
                        <a:lnSpc>
                          <a:spcPct val="100000"/>
                        </a:lnSpc>
                        <a:spcBef>
                          <a:spcPts val="0"/>
                        </a:spcBef>
                        <a:spcAft>
                          <a:spcPts val="0"/>
                        </a:spcAft>
                        <a:buNone/>
                      </a:pPr>
                      <a:r>
                        <a:rPr lang="en-US" sz="3000">
                          <a:solidFill>
                            <a:schemeClr val="dk1"/>
                          </a:solidFill>
                        </a:rPr>
                        <a:t>1</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Firewall</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1"/>
                  </a:ext>
                </a:extLst>
              </a:tr>
              <a:tr h="509675">
                <a:tc>
                  <a:txBody>
                    <a:bodyPr/>
                    <a:lstStyle/>
                    <a:p>
                      <a:pPr marL="0" marR="0" lvl="0" indent="0" algn="ctr" rtl="0">
                        <a:lnSpc>
                          <a:spcPct val="100000"/>
                        </a:lnSpc>
                        <a:spcBef>
                          <a:spcPts val="0"/>
                        </a:spcBef>
                        <a:spcAft>
                          <a:spcPts val="0"/>
                        </a:spcAft>
                        <a:buNone/>
                      </a:pPr>
                      <a:r>
                        <a:rPr lang="en-US" sz="3000">
                          <a:solidFill>
                            <a:schemeClr val="dk1"/>
                          </a:solidFill>
                        </a:rPr>
                        <a:t>2</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Packet filtering</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99025">
                <a:tc>
                  <a:txBody>
                    <a:bodyPr/>
                    <a:lstStyle/>
                    <a:p>
                      <a:pPr marL="0" marR="0" lvl="0" indent="0" algn="ctr" rtl="0">
                        <a:lnSpc>
                          <a:spcPct val="100000"/>
                        </a:lnSpc>
                        <a:spcBef>
                          <a:spcPts val="0"/>
                        </a:spcBef>
                        <a:spcAft>
                          <a:spcPts val="0"/>
                        </a:spcAft>
                        <a:buNone/>
                      </a:pPr>
                      <a:r>
                        <a:rPr lang="en-US" sz="3000">
                          <a:solidFill>
                            <a:schemeClr val="dk1"/>
                          </a:solidFill>
                          <a:latin typeface="Arial"/>
                          <a:ea typeface="Arial"/>
                          <a:cs typeface="Arial"/>
                          <a:sym typeface="Arial"/>
                        </a:rPr>
                        <a:t>3</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Proxy</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3"/>
                  </a:ext>
                </a:extLst>
              </a:tr>
              <a:tr h="543025">
                <a:tc>
                  <a:txBody>
                    <a:bodyPr/>
                    <a:lstStyle/>
                    <a:p>
                      <a:pPr marL="0" marR="0" lvl="0" indent="0" algn="ctr" rtl="0">
                        <a:lnSpc>
                          <a:spcPct val="100000"/>
                        </a:lnSpc>
                        <a:spcBef>
                          <a:spcPts val="0"/>
                        </a:spcBef>
                        <a:spcAft>
                          <a:spcPts val="0"/>
                        </a:spcAft>
                        <a:buNone/>
                      </a:pPr>
                      <a:r>
                        <a:rPr lang="en-US" sz="3000">
                          <a:solidFill>
                            <a:schemeClr val="dk1"/>
                          </a:solidFill>
                        </a:rPr>
                        <a:t>4</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Penetration test</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1000">
                <a:tc>
                  <a:txBody>
                    <a:bodyPr/>
                    <a:lstStyle/>
                    <a:p>
                      <a:pPr marL="0" marR="0" lvl="0" indent="0" algn="ctr" rtl="0">
                        <a:lnSpc>
                          <a:spcPct val="100000"/>
                        </a:lnSpc>
                        <a:spcBef>
                          <a:spcPts val="0"/>
                        </a:spcBef>
                        <a:spcAft>
                          <a:spcPts val="0"/>
                        </a:spcAft>
                        <a:buNone/>
                      </a:pPr>
                      <a:r>
                        <a:rPr lang="en-US" sz="3000">
                          <a:solidFill>
                            <a:schemeClr val="dk1"/>
                          </a:solidFill>
                          <a:latin typeface="Arial"/>
                          <a:ea typeface="Arial"/>
                          <a:cs typeface="Arial"/>
                          <a:sym typeface="Arial"/>
                        </a:rPr>
                        <a:t>5</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Security hole</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5"/>
                  </a:ext>
                </a:extLst>
              </a:tr>
              <a:tr h="521450">
                <a:tc>
                  <a:txBody>
                    <a:bodyPr/>
                    <a:lstStyle/>
                    <a:p>
                      <a:pPr marL="0" marR="0" lvl="0" indent="0" algn="ctr" rtl="0">
                        <a:lnSpc>
                          <a:spcPct val="100000"/>
                        </a:lnSpc>
                        <a:spcBef>
                          <a:spcPts val="0"/>
                        </a:spcBef>
                        <a:spcAft>
                          <a:spcPts val="0"/>
                        </a:spcAft>
                        <a:buNone/>
                      </a:pPr>
                      <a:r>
                        <a:rPr lang="en-US" sz="3000">
                          <a:solidFill>
                            <a:schemeClr val="dk1"/>
                          </a:solidFill>
                        </a:rPr>
                        <a:t>6</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Back door</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565075">
                <a:tc>
                  <a:txBody>
                    <a:bodyPr/>
                    <a:lstStyle/>
                    <a:p>
                      <a:pPr marL="0" marR="0" lvl="0" indent="0" algn="ctr" rtl="0">
                        <a:lnSpc>
                          <a:spcPct val="100000"/>
                        </a:lnSpc>
                        <a:spcBef>
                          <a:spcPts val="0"/>
                        </a:spcBef>
                        <a:spcAft>
                          <a:spcPts val="0"/>
                        </a:spcAft>
                        <a:buNone/>
                      </a:pPr>
                      <a:r>
                        <a:rPr lang="en-US" sz="3000">
                          <a:solidFill>
                            <a:schemeClr val="dk1"/>
                          </a:solidFill>
                        </a:rPr>
                        <a:t>7</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Format</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7"/>
                  </a:ext>
                </a:extLst>
              </a:tr>
              <a:tr h="543025">
                <a:tc>
                  <a:txBody>
                    <a:bodyPr/>
                    <a:lstStyle/>
                    <a:p>
                      <a:pPr marL="0" marR="0" lvl="0" indent="0" algn="ctr" rtl="0">
                        <a:lnSpc>
                          <a:spcPct val="100000"/>
                        </a:lnSpc>
                        <a:spcBef>
                          <a:spcPts val="0"/>
                        </a:spcBef>
                        <a:spcAft>
                          <a:spcPts val="0"/>
                        </a:spcAft>
                        <a:buNone/>
                      </a:pPr>
                      <a:r>
                        <a:rPr lang="en-US" sz="3000">
                          <a:solidFill>
                            <a:schemeClr val="dk1"/>
                          </a:solidFill>
                        </a:rPr>
                        <a:t>8</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Security patch</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521875">
                <a:tc>
                  <a:txBody>
                    <a:bodyPr/>
                    <a:lstStyle/>
                    <a:p>
                      <a:pPr marL="0" marR="0" lvl="0" indent="0" algn="ctr" rtl="0">
                        <a:lnSpc>
                          <a:spcPct val="100000"/>
                        </a:lnSpc>
                        <a:spcBef>
                          <a:spcPts val="0"/>
                        </a:spcBef>
                        <a:spcAft>
                          <a:spcPts val="0"/>
                        </a:spcAft>
                        <a:buNone/>
                      </a:pPr>
                      <a:r>
                        <a:rPr lang="en-US" sz="3000">
                          <a:solidFill>
                            <a:schemeClr val="dk1"/>
                          </a:solidFill>
                          <a:latin typeface="Arial"/>
                          <a:ea typeface="Arial"/>
                          <a:cs typeface="Arial"/>
                          <a:sym typeface="Arial"/>
                        </a:rPr>
                        <a:t>9</a:t>
                      </a:r>
                      <a:endParaRPr sz="3000">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Minutia</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9"/>
                  </a:ext>
                </a:extLst>
              </a:tr>
              <a:tr h="521025">
                <a:tc>
                  <a:txBody>
                    <a:bodyPr/>
                    <a:lstStyle/>
                    <a:p>
                      <a:pPr marL="0" marR="0" lvl="0" indent="0" algn="ctr" rtl="0">
                        <a:lnSpc>
                          <a:spcPct val="100000"/>
                        </a:lnSpc>
                        <a:spcBef>
                          <a:spcPts val="0"/>
                        </a:spcBef>
                        <a:spcAft>
                          <a:spcPts val="0"/>
                        </a:spcAft>
                        <a:buNone/>
                      </a:pPr>
                      <a:r>
                        <a:rPr lang="en-US" sz="3000">
                          <a:solidFill>
                            <a:schemeClr val="dk1"/>
                          </a:solidFill>
                        </a:rPr>
                        <a:t>10</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Thin client agent</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r h="543025">
                <a:tc>
                  <a:txBody>
                    <a:bodyPr/>
                    <a:lstStyle/>
                    <a:p>
                      <a:pPr marL="0" marR="0" lvl="0" indent="0" algn="ctr" rtl="0">
                        <a:lnSpc>
                          <a:spcPct val="100000"/>
                        </a:lnSpc>
                        <a:spcBef>
                          <a:spcPts val="0"/>
                        </a:spcBef>
                        <a:spcAft>
                          <a:spcPts val="0"/>
                        </a:spcAft>
                        <a:buNone/>
                      </a:pPr>
                      <a:r>
                        <a:rPr lang="en-US" sz="3000">
                          <a:solidFill>
                            <a:schemeClr val="dk1"/>
                          </a:solidFill>
                        </a:rPr>
                        <a:t>11</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Strict routing</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11"/>
                  </a:ext>
                </a:extLst>
              </a:tr>
              <a:tr h="653125">
                <a:tc>
                  <a:txBody>
                    <a:bodyPr/>
                    <a:lstStyle/>
                    <a:p>
                      <a:pPr marL="0" marR="0" lvl="0" indent="0" algn="ctr" rtl="0">
                        <a:lnSpc>
                          <a:spcPct val="100000"/>
                        </a:lnSpc>
                        <a:spcBef>
                          <a:spcPts val="0"/>
                        </a:spcBef>
                        <a:spcAft>
                          <a:spcPts val="0"/>
                        </a:spcAft>
                        <a:buNone/>
                      </a:pPr>
                      <a:r>
                        <a:rPr lang="en-US" sz="3000">
                          <a:solidFill>
                            <a:schemeClr val="dk1"/>
                          </a:solidFill>
                        </a:rPr>
                        <a:t>12</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Digital forensics</a:t>
                      </a:r>
                      <a:endParaRPr sz="3000">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12"/>
                  </a:ext>
                </a:extLst>
              </a:tr>
            </a:tbl>
          </a:graphicData>
        </a:graphic>
      </p:graphicFrame>
      <p:sp>
        <p:nvSpPr>
          <p:cNvPr id="543" name="Google Shape;543;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カタカナ語の発声練習</a:t>
            </a:r>
            <a:endParaRPr b="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0"/>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28</a:t>
            </a:fld>
            <a:endParaRPr/>
          </a:p>
        </p:txBody>
      </p:sp>
      <p:graphicFrame>
        <p:nvGraphicFramePr>
          <p:cNvPr id="549" name="Google Shape;549;p80"/>
          <p:cNvGraphicFramePr/>
          <p:nvPr/>
        </p:nvGraphicFramePr>
        <p:xfrm>
          <a:off x="684186" y="2398078"/>
          <a:ext cx="11685525" cy="6693123"/>
        </p:xfrm>
        <a:graphic>
          <a:graphicData uri="http://schemas.openxmlformats.org/drawingml/2006/table">
            <a:tbl>
              <a:tblPr bandRow="1">
                <a:noFill/>
                <a:tableStyleId>{921282C4-3CFE-49D2-B515-EC39C7A928D7}</a:tableStyleId>
              </a:tblPr>
              <a:tblGrid>
                <a:gridCol w="946875">
                  <a:extLst>
                    <a:ext uri="{9D8B030D-6E8A-4147-A177-3AD203B41FA5}">
                      <a16:colId xmlns:a16="http://schemas.microsoft.com/office/drawing/2014/main" val="20000"/>
                    </a:ext>
                  </a:extLst>
                </a:gridCol>
                <a:gridCol w="4072775">
                  <a:extLst>
                    <a:ext uri="{9D8B030D-6E8A-4147-A177-3AD203B41FA5}">
                      <a16:colId xmlns:a16="http://schemas.microsoft.com/office/drawing/2014/main" val="20001"/>
                    </a:ext>
                  </a:extLst>
                </a:gridCol>
                <a:gridCol w="6665875">
                  <a:extLst>
                    <a:ext uri="{9D8B030D-6E8A-4147-A177-3AD203B41FA5}">
                      <a16:colId xmlns:a16="http://schemas.microsoft.com/office/drawing/2014/main" val="20002"/>
                    </a:ext>
                  </a:extLst>
                </a:gridCol>
              </a:tblGrid>
              <a:tr h="627950">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No</a:t>
                      </a:r>
                      <a:endParaRPr sz="3000" b="1">
                        <a:solidFill>
                          <a:schemeClr val="dk1"/>
                        </a:solidFill>
                        <a:latin typeface="Arial"/>
                        <a:ea typeface="Arial"/>
                        <a:cs typeface="Arial"/>
                        <a:sym typeface="Arial"/>
                      </a:endParaRPr>
                    </a:p>
                  </a:txBody>
                  <a:tcPr marL="38100" marR="38100" marT="25400" marB="25400" anchor="ctr">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カタカタ</a:t>
                      </a:r>
                      <a:endParaRPr sz="3000" b="1">
                        <a:solidFill>
                          <a:schemeClr val="dk1"/>
                        </a:solidFill>
                        <a:latin typeface="Arial"/>
                        <a:ea typeface="Arial"/>
                        <a:cs typeface="Arial"/>
                        <a:sym typeface="Arial"/>
                      </a:endParaRPr>
                    </a:p>
                  </a:txBody>
                  <a:tcPr marL="38100" marR="38100" marT="25400" marB="25400" anchor="ctr">
                    <a:lnL w="9525" cap="flat" cmpd="sng">
                      <a:solidFill>
                        <a:srgbClr val="9E9E9E"/>
                      </a:solidFill>
                      <a:prstDash val="dot"/>
                      <a:round/>
                      <a:headEnd type="none" w="sm" len="sm"/>
                      <a:tailEnd type="none" w="sm" len="sm"/>
                    </a:lnL>
                    <a:lnR w="9525" cap="flat" cmpd="sng">
                      <a:solidFill>
                        <a:srgbClr val="9E9E9E"/>
                      </a:solidFill>
                      <a:prstDash val="dot"/>
                      <a:round/>
                      <a:headEnd type="none" w="sm" len="sm"/>
                      <a:tailEnd type="none" w="sm" len="sm"/>
                    </a:lnR>
                    <a:lnT w="9525" cap="flat" cmpd="sng">
                      <a:solidFill>
                        <a:srgbClr val="9E9E9E"/>
                      </a:solidFill>
                      <a:prstDash val="dot"/>
                      <a:round/>
                      <a:headEnd type="none" w="sm" len="sm"/>
                      <a:tailEnd type="none" w="sm" len="sm"/>
                    </a:lnT>
                    <a:lnB w="9525" cap="flat" cmpd="sng">
                      <a:solidFill>
                        <a:srgbClr val="9E9E9E"/>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787075">
                <a:tc rowSpan="2">
                  <a:txBody>
                    <a:bodyPr/>
                    <a:lstStyle/>
                    <a:p>
                      <a:pPr marL="0" lvl="0" indent="0" algn="ctr" rtl="0">
                        <a:spcBef>
                          <a:spcPts val="0"/>
                        </a:spcBef>
                        <a:spcAft>
                          <a:spcPts val="0"/>
                        </a:spcAft>
                        <a:buNone/>
                      </a:pPr>
                      <a:r>
                        <a:rPr lang="en-US" sz="3000">
                          <a:solidFill>
                            <a:schemeClr val="dk1"/>
                          </a:solidFill>
                          <a:latin typeface="ヒラギノ角ゴ ProN W3"/>
                          <a:ea typeface="ヒラギノ角ゴ ProN W3"/>
                          <a:cs typeface="ヒラギノ角ゴ ProN W3"/>
                          <a:sym typeface="ヒラギノ角ゴ ProN W3"/>
                        </a:rPr>
                        <a:t>1</a:t>
                      </a:r>
                      <a:r>
                        <a:rPr lang="en-US" sz="3000">
                          <a:solidFill>
                            <a:schemeClr val="dk1"/>
                          </a:solidFill>
                        </a:rPr>
                        <a:t>3</a:t>
                      </a:r>
                      <a:endParaRPr sz="3000">
                        <a:solidFill>
                          <a:schemeClr val="dk1"/>
                        </a:solidFill>
                        <a:latin typeface="ヒラギノ角ゴ ProN W3"/>
                        <a:ea typeface="ヒラギノ角ゴ ProN W3"/>
                        <a:cs typeface="ヒラギノ角ゴ ProN W3"/>
                        <a:sym typeface="ヒラギノ角ゴ ProN W3"/>
                      </a:endParaRPr>
                    </a:p>
                  </a:txBody>
                  <a:tcPr marL="38100" marR="38100" marT="25400" marB="254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DeMilitarized Zone</a:t>
                      </a:r>
                      <a:endParaRPr sz="3000">
                        <a:solidFill>
                          <a:schemeClr val="dk1"/>
                        </a:solidFill>
                        <a:latin typeface="Arial"/>
                        <a:ea typeface="Arial"/>
                        <a:cs typeface="Arial"/>
                        <a:sym typeface="Arial"/>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extLst>
                  <a:ext uri="{0D108BD9-81ED-4DB2-BD59-A6C34878D82A}">
                    <a16:rowId xmlns:a16="http://schemas.microsoft.com/office/drawing/2014/main" val="10001"/>
                  </a:ext>
                </a:extLst>
              </a:tr>
              <a:tr h="787075">
                <a:tc vMerge="1">
                  <a:txBody>
                    <a:bodyPr/>
                    <a:lstStyle/>
                    <a:p>
                      <a:endParaRPr lang="vi-VN"/>
                    </a:p>
                  </a:txBody>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DMZ</a:t>
                      </a:r>
                      <a:endParaRPr sz="3000">
                        <a:solidFill>
                          <a:schemeClr val="dk1"/>
                        </a:solidFill>
                        <a:latin typeface="Arial"/>
                        <a:ea typeface="Arial"/>
                        <a:cs typeface="Arial"/>
                        <a:sym typeface="Arial"/>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1420075">
                <a:tc rowSpan="2">
                  <a:txBody>
                    <a:bodyPr/>
                    <a:lstStyle/>
                    <a:p>
                      <a:pPr marL="0" marR="0" lvl="0" indent="0" algn="ctr" rtl="0">
                        <a:lnSpc>
                          <a:spcPct val="115000"/>
                        </a:lnSpc>
                        <a:spcBef>
                          <a:spcPts val="0"/>
                        </a:spcBef>
                        <a:spcAft>
                          <a:spcPts val="0"/>
                        </a:spcAft>
                        <a:buNone/>
                      </a:pPr>
                      <a:r>
                        <a:rPr lang="en-US" sz="3000">
                          <a:solidFill>
                            <a:schemeClr val="dk1"/>
                          </a:solidFill>
                          <a:latin typeface="Arial"/>
                          <a:ea typeface="Arial"/>
                          <a:cs typeface="Arial"/>
                          <a:sym typeface="Arial"/>
                        </a:rPr>
                        <a:t>14</a:t>
                      </a:r>
                      <a:endParaRPr sz="3000">
                        <a:solidFill>
                          <a:schemeClr val="dk1"/>
                        </a:solidFill>
                        <a:latin typeface="ヒラギノ角ゴ ProN W3"/>
                        <a:ea typeface="ヒラギノ角ゴ ProN W3"/>
                        <a:cs typeface="ヒラギノ角ゴ ProN W3"/>
                        <a:sym typeface="ヒラギノ角ゴ ProN W3"/>
                      </a:endParaRPr>
                    </a:p>
                  </a:txBody>
                  <a:tcPr marL="38100" marR="38100" marT="25400" marB="254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Web Application Firewall</a:t>
                      </a:r>
                      <a:endParaRPr sz="3000">
                        <a:solidFill>
                          <a:schemeClr val="dk1"/>
                        </a:solidFill>
                        <a:latin typeface="Arial"/>
                        <a:ea typeface="Arial"/>
                        <a:cs typeface="Arial"/>
                        <a:sym typeface="Arial"/>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98150">
                <a:tc vMerge="1">
                  <a:txBody>
                    <a:bodyPr/>
                    <a:lstStyle/>
                    <a:p>
                      <a:endParaRPr lang="vi-VN"/>
                    </a:p>
                  </a:txBody>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WAF</a:t>
                      </a:r>
                      <a:endParaRPr sz="3000">
                        <a:solidFill>
                          <a:schemeClr val="dk1"/>
                        </a:solidFill>
                        <a:latin typeface="Arial"/>
                        <a:ea typeface="Arial"/>
                        <a:cs typeface="Arial"/>
                        <a:sym typeface="Arial"/>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1284175">
                <a:tc rowSpan="2">
                  <a:txBody>
                    <a:bodyPr/>
                    <a:lstStyle/>
                    <a:p>
                      <a:pPr marL="0" marR="0" lvl="0" indent="0" algn="ctr" rtl="0">
                        <a:lnSpc>
                          <a:spcPct val="115000"/>
                        </a:lnSpc>
                        <a:spcBef>
                          <a:spcPts val="0"/>
                        </a:spcBef>
                        <a:spcAft>
                          <a:spcPts val="0"/>
                        </a:spcAft>
                        <a:buNone/>
                      </a:pPr>
                      <a:r>
                        <a:rPr lang="en-US" sz="3000">
                          <a:solidFill>
                            <a:schemeClr val="dk1"/>
                          </a:solidFill>
                          <a:latin typeface="Arial"/>
                          <a:ea typeface="Arial"/>
                          <a:cs typeface="Arial"/>
                          <a:sym typeface="Arial"/>
                        </a:rPr>
                        <a:t>15</a:t>
                      </a:r>
                      <a:endParaRPr sz="3000">
                        <a:solidFill>
                          <a:schemeClr val="dk1"/>
                        </a:solidFill>
                        <a:latin typeface="ヒラギノ角ゴ ProN W3"/>
                        <a:ea typeface="ヒラギノ角ゴ ProN W3"/>
                        <a:cs typeface="ヒラギノ角ゴ ProN W3"/>
                        <a:sym typeface="ヒラギノ角ゴ ProN W3"/>
                      </a:endParaRPr>
                    </a:p>
                  </a:txBody>
                  <a:tcPr marL="38100" marR="38100" marT="25400" marB="254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Intrusion Detection System</a:t>
                      </a:r>
                      <a:endParaRPr sz="3000">
                        <a:solidFill>
                          <a:schemeClr val="dk1"/>
                        </a:solidFill>
                        <a:latin typeface="Arial"/>
                        <a:ea typeface="Arial"/>
                        <a:cs typeface="Arial"/>
                        <a:sym typeface="Arial"/>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776150">
                <a:tc vMerge="1">
                  <a:txBody>
                    <a:bodyPr/>
                    <a:lstStyle/>
                    <a:p>
                      <a:endParaRPr lang="vi-VN"/>
                    </a:p>
                  </a:txBody>
                  <a:tcPr/>
                </a:tc>
                <a:tc>
                  <a:txBody>
                    <a:bodyPr/>
                    <a:lstStyle/>
                    <a:p>
                      <a:pPr marL="0" marR="0" lvl="0" indent="0" algn="l" rtl="0">
                        <a:lnSpc>
                          <a:spcPct val="115000"/>
                        </a:lnSpc>
                        <a:spcBef>
                          <a:spcPts val="0"/>
                        </a:spcBef>
                        <a:spcAft>
                          <a:spcPts val="0"/>
                        </a:spcAft>
                        <a:buNone/>
                      </a:pPr>
                      <a:r>
                        <a:rPr lang="en-US" sz="3000">
                          <a:solidFill>
                            <a:schemeClr val="dk1"/>
                          </a:solidFill>
                          <a:latin typeface="Arial"/>
                          <a:ea typeface="Arial"/>
                          <a:cs typeface="Arial"/>
                          <a:sym typeface="Arial"/>
                        </a:rPr>
                        <a:t>IDS</a:t>
                      </a:r>
                      <a:endParaRPr sz="3000">
                        <a:solidFill>
                          <a:schemeClr val="dk1"/>
                        </a:solidFill>
                        <a:latin typeface="Arial"/>
                        <a:ea typeface="Arial"/>
                        <a:cs typeface="Arial"/>
                        <a:sym typeface="Arial"/>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sp>
        <p:nvSpPr>
          <p:cNvPr id="550" name="Google Shape;550;p80"/>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カタカナ語</a:t>
            </a:r>
            <a:r>
              <a:rPr lang="en-US"/>
              <a:t>・アルファベット語</a:t>
            </a:r>
            <a:endParaRPr b="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文章の理解</a:t>
            </a:r>
            <a:endParaRPr b="1"/>
          </a:p>
        </p:txBody>
      </p:sp>
      <p:sp>
        <p:nvSpPr>
          <p:cNvPr id="556" name="Google Shape;556;p8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316" name="Google Shape;316;p55"/>
          <p:cNvSpPr txBox="1">
            <a:spLocks noGrp="1"/>
          </p:cNvSpPr>
          <p:nvPr>
            <p:ph type="body" idx="1"/>
          </p:nvPr>
        </p:nvSpPr>
        <p:spPr>
          <a:xfrm>
            <a:off x="647200" y="2323000"/>
            <a:ext cx="11099700" cy="6323700"/>
          </a:xfrm>
          <a:prstGeom prst="rect">
            <a:avLst/>
          </a:prstGeom>
          <a:noFill/>
          <a:ln>
            <a:noFill/>
          </a:ln>
        </p:spPr>
        <p:txBody>
          <a:bodyPr spcFirstLastPara="1" wrap="square" lIns="50800" tIns="50800" rIns="50800" bIns="50800" anchor="b" anchorCtr="0">
            <a:noAutofit/>
          </a:bodyPr>
          <a:lstStyle/>
          <a:p>
            <a:pPr marL="457200" marR="0" lvl="0" indent="-457200" algn="l" rtl="0">
              <a:lnSpc>
                <a:spcPct val="150000"/>
              </a:lnSpc>
              <a:spcBef>
                <a:spcPts val="2400"/>
              </a:spcBef>
              <a:spcAft>
                <a:spcPts val="0"/>
              </a:spcAft>
              <a:buSzPts val="3600"/>
              <a:buAutoNum type="arabicPeriod"/>
            </a:pPr>
            <a:r>
              <a:rPr lang="en-US" sz="3600"/>
              <a:t>ミニテストと解説</a:t>
            </a:r>
            <a:endParaRPr sz="3600"/>
          </a:p>
          <a:p>
            <a:pPr marL="457200" marR="0" lvl="0" indent="-457200" algn="l" rtl="0">
              <a:lnSpc>
                <a:spcPct val="150000"/>
              </a:lnSpc>
              <a:spcBef>
                <a:spcPts val="1000"/>
              </a:spcBef>
              <a:spcAft>
                <a:spcPts val="0"/>
              </a:spcAft>
              <a:buSzPts val="3600"/>
              <a:buAutoNum type="arabicPeriod"/>
            </a:pPr>
            <a:r>
              <a:rPr lang="en-US" sz="3600"/>
              <a:t>タイピング</a:t>
            </a:r>
            <a:r>
              <a:rPr lang="en-US" sz="3600">
                <a:solidFill>
                  <a:schemeClr val="dk1"/>
                </a:solidFill>
              </a:rPr>
              <a:t>練</a:t>
            </a:r>
            <a:r>
              <a:rPr lang="en-US" sz="3600"/>
              <a:t>習</a:t>
            </a:r>
            <a:endParaRPr sz="3600"/>
          </a:p>
          <a:p>
            <a:pPr marL="457200" lvl="0" indent="-457200" algn="l" rtl="0">
              <a:lnSpc>
                <a:spcPct val="150000"/>
              </a:lnSpc>
              <a:spcBef>
                <a:spcPts val="1000"/>
              </a:spcBef>
              <a:spcAft>
                <a:spcPts val="0"/>
              </a:spcAft>
              <a:buSzPts val="3600"/>
              <a:buAutoNum type="arabicPeriod"/>
            </a:pPr>
            <a:r>
              <a:rPr lang="en-US" sz="3600">
                <a:solidFill>
                  <a:schemeClr val="dk1"/>
                </a:solidFill>
              </a:rPr>
              <a:t>カタカナ語の発声練習</a:t>
            </a:r>
            <a:endParaRPr sz="3600">
              <a:solidFill>
                <a:schemeClr val="dk1"/>
              </a:solidFill>
            </a:endParaRPr>
          </a:p>
          <a:p>
            <a:pPr marL="457200" lvl="0" indent="-457200" algn="l" rtl="0">
              <a:lnSpc>
                <a:spcPct val="150000"/>
              </a:lnSpc>
              <a:spcBef>
                <a:spcPts val="1000"/>
              </a:spcBef>
              <a:spcAft>
                <a:spcPts val="0"/>
              </a:spcAft>
              <a:buSzPts val="3600"/>
              <a:buAutoNum type="arabicPeriod"/>
            </a:pPr>
            <a:r>
              <a:rPr lang="en-US" sz="3600"/>
              <a:t>文章の理解</a:t>
            </a:r>
            <a:endParaRPr sz="3600"/>
          </a:p>
          <a:p>
            <a:pPr marL="457200" lvl="0" indent="-457200" algn="l" rtl="0">
              <a:lnSpc>
                <a:spcPct val="150000"/>
              </a:lnSpc>
              <a:spcBef>
                <a:spcPts val="1000"/>
              </a:spcBef>
              <a:spcAft>
                <a:spcPts val="0"/>
              </a:spcAft>
              <a:buSzPts val="3600"/>
              <a:buAutoNum type="arabicPeriod"/>
            </a:pPr>
            <a:r>
              <a:rPr lang="en-US" sz="3600"/>
              <a:t>FE問題</a:t>
            </a:r>
            <a:endParaRPr sz="3600"/>
          </a:p>
          <a:p>
            <a:pPr marL="457200" lvl="0" indent="-457200" algn="l" rtl="0">
              <a:lnSpc>
                <a:spcPct val="150000"/>
              </a:lnSpc>
              <a:spcBef>
                <a:spcPts val="1000"/>
              </a:spcBef>
              <a:spcAft>
                <a:spcPts val="0"/>
              </a:spcAft>
              <a:buSzPts val="3600"/>
              <a:buAutoNum type="arabicPeriod"/>
            </a:pPr>
            <a:r>
              <a:rPr lang="en-US" sz="3600"/>
              <a:t>聞き取り</a:t>
            </a:r>
            <a:endParaRPr sz="3600"/>
          </a:p>
          <a:p>
            <a:pPr marL="457200" lvl="0" indent="-457200" algn="l" rtl="0">
              <a:lnSpc>
                <a:spcPct val="150000"/>
              </a:lnSpc>
              <a:spcBef>
                <a:spcPts val="1000"/>
              </a:spcBef>
              <a:spcAft>
                <a:spcPts val="1000"/>
              </a:spcAft>
              <a:buSzPts val="3600"/>
              <a:buAutoNum type="arabicPeriod"/>
            </a:pPr>
            <a:r>
              <a:rPr lang="en-US" sz="3600">
                <a:solidFill>
                  <a:schemeClr val="dk1"/>
                </a:solidFill>
              </a:rPr>
              <a:t>宿題</a:t>
            </a:r>
            <a:endParaRPr sz="3600"/>
          </a:p>
        </p:txBody>
      </p:sp>
      <p:sp>
        <p:nvSpPr>
          <p:cNvPr id="317" name="Google Shape;317;p5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82"/>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30</a:t>
            </a:fld>
            <a:endParaRPr/>
          </a:p>
        </p:txBody>
      </p:sp>
      <p:sp>
        <p:nvSpPr>
          <p:cNvPr id="562" name="Google Shape;562;p82"/>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00000"/>
              </a:lnSpc>
              <a:spcBef>
                <a:spcPts val="0"/>
              </a:spcBef>
              <a:spcAft>
                <a:spcPts val="0"/>
              </a:spcAft>
              <a:buClr>
                <a:srgbClr val="C63024"/>
              </a:buClr>
              <a:buSzPct val="100000"/>
              <a:buFont typeface="Arial"/>
              <a:buNone/>
            </a:pPr>
            <a:r>
              <a:rPr lang="en-US" b="0"/>
              <a:t>ネットワークセキュリティの</a:t>
            </a:r>
            <a:endParaRPr b="0"/>
          </a:p>
          <a:p>
            <a:pPr marL="0" lvl="0" indent="0" algn="l" rtl="0">
              <a:lnSpc>
                <a:spcPct val="100000"/>
              </a:lnSpc>
              <a:spcBef>
                <a:spcPts val="0"/>
              </a:spcBef>
              <a:spcAft>
                <a:spcPts val="0"/>
              </a:spcAft>
              <a:buClr>
                <a:srgbClr val="C63024"/>
              </a:buClr>
              <a:buSzPct val="100000"/>
              <a:buFont typeface="Arial"/>
              <a:buNone/>
            </a:pPr>
            <a:r>
              <a:rPr lang="en-US" b="0"/>
              <a:t>全体内容</a:t>
            </a:r>
            <a:endParaRPr b="0"/>
          </a:p>
        </p:txBody>
      </p:sp>
      <p:pic>
        <p:nvPicPr>
          <p:cNvPr id="563" name="Google Shape;563;p82"/>
          <p:cNvPicPr preferRelativeResize="0"/>
          <p:nvPr/>
        </p:nvPicPr>
        <p:blipFill>
          <a:blip r:embed="rId3">
            <a:alphaModFix/>
          </a:blip>
          <a:stretch>
            <a:fillRect/>
          </a:stretch>
        </p:blipFill>
        <p:spPr>
          <a:xfrm>
            <a:off x="2189375" y="2679300"/>
            <a:ext cx="5734275" cy="6724850"/>
          </a:xfrm>
          <a:prstGeom prst="rect">
            <a:avLst/>
          </a:prstGeom>
          <a:noFill/>
          <a:ln>
            <a:noFill/>
          </a:ln>
        </p:spPr>
      </p:pic>
      <p:sp>
        <p:nvSpPr>
          <p:cNvPr id="564" name="Google Shape;564;p82"/>
          <p:cNvSpPr/>
          <p:nvPr/>
        </p:nvSpPr>
        <p:spPr>
          <a:xfrm>
            <a:off x="2246425" y="5674450"/>
            <a:ext cx="5620200" cy="37296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sz="7000" b="1"/>
              <a:t>ファイアウォール</a:t>
            </a:r>
            <a:endParaRPr sz="7000" b="1"/>
          </a:p>
        </p:txBody>
      </p:sp>
      <p:sp>
        <p:nvSpPr>
          <p:cNvPr id="570" name="Google Shape;570;p8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84"/>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7000"/>
              <a:t>ファイアウォール</a:t>
            </a:r>
            <a:endParaRPr sz="7000"/>
          </a:p>
        </p:txBody>
      </p:sp>
      <p:sp>
        <p:nvSpPr>
          <p:cNvPr id="576" name="Google Shape;576;p84"/>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32</a:t>
            </a:fld>
            <a:endParaRPr/>
          </a:p>
        </p:txBody>
      </p:sp>
      <p:sp>
        <p:nvSpPr>
          <p:cNvPr id="577" name="Google Shape;577;p84"/>
          <p:cNvSpPr txBox="1"/>
          <p:nvPr/>
        </p:nvSpPr>
        <p:spPr>
          <a:xfrm>
            <a:off x="367400" y="2189925"/>
            <a:ext cx="12425100" cy="7563600"/>
          </a:xfrm>
          <a:prstGeom prst="rect">
            <a:avLst/>
          </a:prstGeom>
          <a:noFill/>
          <a:ln>
            <a:noFill/>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LANなどの内部ネットワークとインターネットなどの外部ネットワークの間に配置し、LANへ不正なアクセスができないようにするシステムをファイアウォールといいます。</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ファイアウォールを設置すると、内部ネットワークと外部ネットワークの間に、どちらからも隔離された区域ができます。これをDMZ（非武装地帯）といいます。例えば、WebサーバとDBサーバで構成された利用者向けのサービスをインター ネットに公開する場合、以下のようにサーバを設置することが一般的です。インターネットへ情報を公開するWeb サーバはDMZに置き、重要なデータを持つDBサーバは不正アクセスを防ぐため内部ネットワークに配置します。</a:t>
            </a:r>
            <a:endParaRPr sz="3000">
              <a:solidFill>
                <a:schemeClr val="dk1"/>
              </a:solidFill>
            </a:endParaRPr>
          </a:p>
        </p:txBody>
      </p:sp>
      <p:pic>
        <p:nvPicPr>
          <p:cNvPr id="578" name="Google Shape;578;p84"/>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85"/>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7000"/>
              <a:t>ファイアウォール</a:t>
            </a:r>
            <a:endParaRPr sz="7000"/>
          </a:p>
        </p:txBody>
      </p:sp>
      <p:sp>
        <p:nvSpPr>
          <p:cNvPr id="584" name="Google Shape;584;p8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33</a:t>
            </a:fld>
            <a:endParaRPr/>
          </a:p>
        </p:txBody>
      </p:sp>
      <p:pic>
        <p:nvPicPr>
          <p:cNvPr id="585" name="Google Shape;585;p85"/>
          <p:cNvPicPr preferRelativeResize="0"/>
          <p:nvPr/>
        </p:nvPicPr>
        <p:blipFill>
          <a:blip r:embed="rId3">
            <a:alphaModFix/>
          </a:blip>
          <a:stretch>
            <a:fillRect/>
          </a:stretch>
        </p:blipFill>
        <p:spPr>
          <a:xfrm>
            <a:off x="2020325" y="2720625"/>
            <a:ext cx="8964150" cy="6241950"/>
          </a:xfrm>
          <a:prstGeom prst="rect">
            <a:avLst/>
          </a:prstGeom>
          <a:noFill/>
          <a:ln>
            <a:noFill/>
          </a:ln>
        </p:spPr>
      </p:pic>
      <p:pic>
        <p:nvPicPr>
          <p:cNvPr id="586" name="Google Shape;586;p85"/>
          <p:cNvPicPr preferRelativeResize="0"/>
          <p:nvPr/>
        </p:nvPicPr>
        <p:blipFill>
          <a:blip r:embed="rId4">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6"/>
          <p:cNvSpPr txBox="1">
            <a:spLocks noGrp="1"/>
          </p:cNvSpPr>
          <p:nvPr>
            <p:ph type="title"/>
          </p:nvPr>
        </p:nvSpPr>
        <p:spPr>
          <a:xfrm>
            <a:off x="659100" y="111025"/>
            <a:ext cx="117105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1100"/>
              <a:buFont typeface="Arial"/>
              <a:buNone/>
            </a:pPr>
            <a:r>
              <a:rPr lang="en-US" sz="7000"/>
              <a:t>これも知っとこ！</a:t>
            </a:r>
            <a:endParaRPr sz="7000">
              <a:solidFill>
                <a:schemeClr val="accent5"/>
              </a:solidFill>
            </a:endParaRPr>
          </a:p>
        </p:txBody>
      </p:sp>
      <p:sp>
        <p:nvSpPr>
          <p:cNvPr id="592" name="Google Shape;592;p86"/>
          <p:cNvSpPr txBox="1"/>
          <p:nvPr/>
        </p:nvSpPr>
        <p:spPr>
          <a:xfrm>
            <a:off x="659100" y="2529313"/>
            <a:ext cx="12058200" cy="34299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000" b="1">
                <a:solidFill>
                  <a:schemeClr val="dk1"/>
                </a:solidFill>
              </a:rPr>
              <a:t>WAF</a:t>
            </a:r>
            <a:endParaRPr sz="30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3000">
                <a:solidFill>
                  <a:schemeClr val="dk1"/>
                </a:solidFill>
              </a:rPr>
              <a:t>Web アプリケーションのやりとりを管理することによって不正侵入を防御することのできるファイアウォールをWAF（Web Application Firewall）といいます。Webサーバに渡される入力内容などを</a:t>
            </a:r>
            <a:br>
              <a:rPr lang="en-US" sz="3000">
                <a:solidFill>
                  <a:schemeClr val="dk1"/>
                </a:solidFill>
              </a:rPr>
            </a:br>
            <a:r>
              <a:rPr lang="en-US" sz="3000">
                <a:solidFill>
                  <a:schemeClr val="dk1"/>
                </a:solidFill>
              </a:rPr>
              <a:t>チェックし、SQLインジェクションなどの攻撃や不正と見なされた</a:t>
            </a: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000">
                <a:solidFill>
                  <a:schemeClr val="dk1"/>
                </a:solidFill>
              </a:rPr>
              <a:t>アクセス要求を遮断します。</a:t>
            </a:r>
            <a:endParaRPr sz="3000">
              <a:solidFill>
                <a:schemeClr val="dk1"/>
              </a:solidFill>
            </a:endParaRPr>
          </a:p>
        </p:txBody>
      </p:sp>
      <p:sp>
        <p:nvSpPr>
          <p:cNvPr id="593" name="Google Shape;593;p8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34</a:t>
            </a:fld>
            <a:endParaRPr/>
          </a:p>
        </p:txBody>
      </p:sp>
      <p:pic>
        <p:nvPicPr>
          <p:cNvPr id="594" name="Google Shape;594;p86"/>
          <p:cNvPicPr preferRelativeResize="0"/>
          <p:nvPr/>
        </p:nvPicPr>
        <p:blipFill>
          <a:blip r:embed="rId3">
            <a:alphaModFix/>
          </a:blip>
          <a:stretch>
            <a:fillRect/>
          </a:stretch>
        </p:blipFill>
        <p:spPr>
          <a:xfrm>
            <a:off x="9976700" y="-1"/>
            <a:ext cx="3028101" cy="1589751"/>
          </a:xfrm>
          <a:prstGeom prst="rect">
            <a:avLst/>
          </a:prstGeom>
          <a:noFill/>
          <a:ln>
            <a:noFill/>
          </a:ln>
        </p:spPr>
      </p:pic>
      <p:sp>
        <p:nvSpPr>
          <p:cNvPr id="595" name="Google Shape;595;p86"/>
          <p:cNvSpPr txBox="1"/>
          <p:nvPr/>
        </p:nvSpPr>
        <p:spPr>
          <a:xfrm>
            <a:off x="216350" y="591208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2"/>
                                        </p:tgtEl>
                                        <p:attrNameLst>
                                          <p:attrName>style.visibility</p:attrName>
                                        </p:attrNameLst>
                                      </p:cBhvr>
                                      <p:to>
                                        <p:strVal val="visible"/>
                                      </p:to>
                                    </p:set>
                                    <p:animEffect transition="in" filter="fade">
                                      <p:cBhvr>
                                        <p:cTn id="7" dur="1000"/>
                                        <p:tgtEl>
                                          <p:spTgt spid="5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
                                        </p:tgtEl>
                                        <p:attrNameLst>
                                          <p:attrName>style.visibility</p:attrName>
                                        </p:attrNameLst>
                                      </p:cBhvr>
                                      <p:to>
                                        <p:strVal val="visible"/>
                                      </p:to>
                                    </p:set>
                                    <p:animEffect transition="in" filter="fade">
                                      <p:cBhvr>
                                        <p:cTn id="12" dur="1000"/>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87"/>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ペーア</a:t>
            </a:r>
            <a:endParaRPr b="0">
              <a:solidFill>
                <a:schemeClr val="accent5"/>
              </a:solidFill>
            </a:endParaRPr>
          </a:p>
        </p:txBody>
      </p:sp>
      <p:sp>
        <p:nvSpPr>
          <p:cNvPr id="601" name="Google Shape;601;p8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35</a:t>
            </a:fld>
            <a:endParaRPr/>
          </a:p>
        </p:txBody>
      </p:sp>
      <p:sp>
        <p:nvSpPr>
          <p:cNvPr id="602" name="Google Shape;602;p87"/>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603" name="Google Shape;603;p87"/>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604" name="Google Shape;604;p87"/>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605" name="Google Shape;605;p87"/>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時間：8分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606" name="Google Shape;606;p87"/>
          <p:cNvSpPr txBox="1"/>
          <p:nvPr/>
        </p:nvSpPr>
        <p:spPr>
          <a:xfrm>
            <a:off x="922250" y="2693900"/>
            <a:ext cx="115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38〜41</a:t>
            </a:r>
            <a:r>
              <a:rPr lang="en-US" sz="3600" b="1"/>
              <a:t>ページを開き確認してください</a:t>
            </a:r>
            <a:endParaRPr sz="36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36</a:t>
            </a:fld>
            <a:endParaRPr/>
          </a:p>
        </p:txBody>
      </p:sp>
      <p:sp>
        <p:nvSpPr>
          <p:cNvPr id="612" name="Google Shape;612;p8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613" name="Google Shape;613;p88"/>
          <p:cNvGraphicFramePr/>
          <p:nvPr/>
        </p:nvGraphicFramePr>
        <p:xfrm>
          <a:off x="665358" y="1860434"/>
          <a:ext cx="11603750" cy="8020071"/>
        </p:xfrm>
        <a:graphic>
          <a:graphicData uri="http://schemas.openxmlformats.org/drawingml/2006/table">
            <a:tbl>
              <a:tblPr>
                <a:noFill/>
                <a:tableStyleId>{FA9AC843-1DFC-4B63-89C1-32215674071B}</a:tableStyleId>
              </a:tblPr>
              <a:tblGrid>
                <a:gridCol w="1047650">
                  <a:extLst>
                    <a:ext uri="{9D8B030D-6E8A-4147-A177-3AD203B41FA5}">
                      <a16:colId xmlns:a16="http://schemas.microsoft.com/office/drawing/2014/main" val="20000"/>
                    </a:ext>
                  </a:extLst>
                </a:gridCol>
                <a:gridCol w="4512225">
                  <a:extLst>
                    <a:ext uri="{9D8B030D-6E8A-4147-A177-3AD203B41FA5}">
                      <a16:colId xmlns:a16="http://schemas.microsoft.com/office/drawing/2014/main" val="20001"/>
                    </a:ext>
                  </a:extLst>
                </a:gridCol>
                <a:gridCol w="6043875">
                  <a:extLst>
                    <a:ext uri="{9D8B030D-6E8A-4147-A177-3AD203B41FA5}">
                      <a16:colId xmlns:a16="http://schemas.microsoft.com/office/drawing/2014/main" val="20002"/>
                    </a:ext>
                  </a:extLst>
                </a:gridCol>
              </a:tblGrid>
              <a:tr h="604075">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04075">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配置する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設置する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04075">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隔離する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区域</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04075">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非武装地帯</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構成する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04075">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利用者向け</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7"/>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一般的</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04075">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不正侵入</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9"/>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防御する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r h="604075">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遮断する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0575" cap="flat" cmpd="sng">
                      <a:solidFill>
                        <a:srgbClr val="CCCCCC"/>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sz="7000" b="1"/>
              <a:t>翻訳してみよう！</a:t>
            </a:r>
            <a:endParaRPr sz="7000" b="1"/>
          </a:p>
        </p:txBody>
      </p:sp>
      <p:sp>
        <p:nvSpPr>
          <p:cNvPr id="619" name="Google Shape;619;p8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0"/>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50000"/>
              </a:lnSpc>
              <a:spcBef>
                <a:spcPts val="0"/>
              </a:spcBef>
              <a:spcAft>
                <a:spcPts val="0"/>
              </a:spcAft>
              <a:buNone/>
            </a:pPr>
            <a:r>
              <a:rPr lang="en-US" sz="7000"/>
              <a:t>Firewall: Tường lửa</a:t>
            </a:r>
            <a:endParaRPr b="0"/>
          </a:p>
        </p:txBody>
      </p:sp>
      <p:sp>
        <p:nvSpPr>
          <p:cNvPr id="625" name="Google Shape;625;p9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38</a:t>
            </a:fld>
            <a:endParaRPr/>
          </a:p>
        </p:txBody>
      </p:sp>
      <p:sp>
        <p:nvSpPr>
          <p:cNvPr id="626" name="Google Shape;626;p90"/>
          <p:cNvSpPr txBox="1"/>
          <p:nvPr/>
        </p:nvSpPr>
        <p:spPr>
          <a:xfrm>
            <a:off x="321350" y="2226200"/>
            <a:ext cx="12474000" cy="17085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Clr>
                <a:schemeClr val="dk1"/>
              </a:buClr>
              <a:buSzPts val="1100"/>
              <a:buFont typeface="Arial"/>
              <a:buNone/>
            </a:pPr>
            <a:r>
              <a:rPr lang="en-US" sz="3000">
                <a:solidFill>
                  <a:schemeClr val="dk1"/>
                </a:solidFill>
              </a:rPr>
              <a:t>LANなどの内部ネットワーク</a:t>
            </a:r>
            <a:r>
              <a:rPr lang="en-US" sz="3000">
                <a:solidFill>
                  <a:schemeClr val="accent5"/>
                </a:solidFill>
              </a:rPr>
              <a:t>と</a:t>
            </a:r>
            <a:r>
              <a:rPr lang="en-US" sz="3000">
                <a:solidFill>
                  <a:schemeClr val="dk1"/>
                </a:solidFill>
              </a:rPr>
              <a:t>インターネットなどの外部ネットワークの間に配置し、LANへ不正なアクセスができないようにするシステム</a:t>
            </a:r>
            <a:r>
              <a:rPr lang="en-US" sz="3000">
                <a:solidFill>
                  <a:schemeClr val="accent5"/>
                </a:solidFill>
              </a:rPr>
              <a:t>を</a:t>
            </a:r>
            <a:r>
              <a:rPr lang="en-US" sz="3000">
                <a:solidFill>
                  <a:schemeClr val="dk1"/>
                </a:solidFill>
              </a:rPr>
              <a:t>ファイアウォール</a:t>
            </a:r>
            <a:r>
              <a:rPr lang="en-US" sz="3000">
                <a:solidFill>
                  <a:schemeClr val="accent5"/>
                </a:solidFill>
              </a:rPr>
              <a:t>といいます</a:t>
            </a:r>
            <a:r>
              <a:rPr lang="en-US" sz="3000">
                <a:solidFill>
                  <a:schemeClr val="dk1"/>
                </a:solidFill>
              </a:rPr>
              <a:t>。</a:t>
            </a:r>
            <a:endParaRPr sz="3000">
              <a:solidFill>
                <a:schemeClr val="dk1"/>
              </a:solidFill>
            </a:endParaRPr>
          </a:p>
        </p:txBody>
      </p:sp>
      <p:sp>
        <p:nvSpPr>
          <p:cNvPr id="627" name="Google Shape;627;p90"/>
          <p:cNvSpPr txBox="1"/>
          <p:nvPr/>
        </p:nvSpPr>
        <p:spPr>
          <a:xfrm>
            <a:off x="216350" y="400918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sz="3000">
              <a:solidFill>
                <a:schemeClr val="dk1"/>
              </a:solidFill>
            </a:endParaRPr>
          </a:p>
        </p:txBody>
      </p:sp>
      <p:sp>
        <p:nvSpPr>
          <p:cNvPr id="628" name="Google Shape;628;p90"/>
          <p:cNvSpPr txBox="1"/>
          <p:nvPr/>
        </p:nvSpPr>
        <p:spPr>
          <a:xfrm>
            <a:off x="321350" y="5915250"/>
            <a:ext cx="12474000" cy="17085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3000">
                <a:solidFill>
                  <a:schemeClr val="dk1"/>
                </a:solidFill>
              </a:rPr>
              <a:t>ファイアウォールを設置する</a:t>
            </a:r>
            <a:r>
              <a:rPr lang="en-US" sz="3000">
                <a:solidFill>
                  <a:schemeClr val="accent5"/>
                </a:solidFill>
              </a:rPr>
              <a:t>と</a:t>
            </a:r>
            <a:r>
              <a:rPr lang="en-US" sz="3000">
                <a:solidFill>
                  <a:schemeClr val="dk1"/>
                </a:solidFill>
              </a:rPr>
              <a:t>、内部ネットワークと外部ネットワークの間に、どちらからも隔離された区域ができます。これをDMZ（非武装地帯）</a:t>
            </a:r>
            <a:r>
              <a:rPr lang="en-US" sz="3000">
                <a:solidFill>
                  <a:schemeClr val="accent5"/>
                </a:solidFill>
              </a:rPr>
              <a:t>といいます</a:t>
            </a:r>
            <a:r>
              <a:rPr lang="en-US" sz="3000">
                <a:solidFill>
                  <a:schemeClr val="dk1"/>
                </a:solidFill>
              </a:rPr>
              <a:t>。</a:t>
            </a:r>
            <a:endParaRPr/>
          </a:p>
        </p:txBody>
      </p:sp>
      <p:sp>
        <p:nvSpPr>
          <p:cNvPr id="629" name="Google Shape;629;p90"/>
          <p:cNvSpPr txBox="1"/>
          <p:nvPr/>
        </p:nvSpPr>
        <p:spPr>
          <a:xfrm>
            <a:off x="236900" y="7804150"/>
            <a:ext cx="12642900" cy="615600"/>
          </a:xfrm>
          <a:prstGeom prst="rect">
            <a:avLst/>
          </a:prstGeom>
          <a:noFill/>
          <a:ln>
            <a:noFill/>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fade">
                                      <p:cBhvr>
                                        <p:cTn id="7" dur="1000"/>
                                        <p:tgtEl>
                                          <p:spTgt spid="6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7"/>
                                        </p:tgtEl>
                                        <p:attrNameLst>
                                          <p:attrName>style.visibility</p:attrName>
                                        </p:attrNameLst>
                                      </p:cBhvr>
                                      <p:to>
                                        <p:strVal val="visible"/>
                                      </p:to>
                                    </p:set>
                                    <p:animEffect transition="in" filter="fade">
                                      <p:cBhvr>
                                        <p:cTn id="12" dur="1000"/>
                                        <p:tgtEl>
                                          <p:spTgt spid="6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8"/>
                                        </p:tgtEl>
                                        <p:attrNameLst>
                                          <p:attrName>style.visibility</p:attrName>
                                        </p:attrNameLst>
                                      </p:cBhvr>
                                      <p:to>
                                        <p:strVal val="visible"/>
                                      </p:to>
                                    </p:set>
                                    <p:animEffect transition="in" filter="fade">
                                      <p:cBhvr>
                                        <p:cTn id="17" dur="1000"/>
                                        <p:tgtEl>
                                          <p:spTgt spid="6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9"/>
                                        </p:tgtEl>
                                        <p:attrNameLst>
                                          <p:attrName>style.visibility</p:attrName>
                                        </p:attrNameLst>
                                      </p:cBhvr>
                                      <p:to>
                                        <p:strVal val="visible"/>
                                      </p:to>
                                    </p:set>
                                    <p:animEffect transition="in" filter="fade">
                                      <p:cBhvr>
                                        <p:cTn id="22" dur="10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1"/>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50000"/>
              </a:lnSpc>
              <a:spcBef>
                <a:spcPts val="0"/>
              </a:spcBef>
              <a:spcAft>
                <a:spcPts val="0"/>
              </a:spcAft>
              <a:buNone/>
            </a:pPr>
            <a:r>
              <a:rPr lang="en-US" sz="7000"/>
              <a:t>Firewall: Tường lửa</a:t>
            </a:r>
            <a:endParaRPr b="0"/>
          </a:p>
        </p:txBody>
      </p:sp>
      <p:sp>
        <p:nvSpPr>
          <p:cNvPr id="635" name="Google Shape;635;p9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39</a:t>
            </a:fld>
            <a:endParaRPr/>
          </a:p>
        </p:txBody>
      </p:sp>
      <p:sp>
        <p:nvSpPr>
          <p:cNvPr id="636" name="Google Shape;636;p91"/>
          <p:cNvSpPr txBox="1"/>
          <p:nvPr/>
        </p:nvSpPr>
        <p:spPr>
          <a:xfrm>
            <a:off x="321350" y="2226200"/>
            <a:ext cx="12474000" cy="17085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rmAutofit/>
          </a:bodyPr>
          <a:lstStyle/>
          <a:p>
            <a:pPr marL="0" lvl="0" indent="0" algn="just" rtl="0">
              <a:lnSpc>
                <a:spcPct val="115000"/>
              </a:lnSpc>
              <a:spcBef>
                <a:spcPts val="0"/>
              </a:spcBef>
              <a:spcAft>
                <a:spcPts val="0"/>
              </a:spcAft>
              <a:buNone/>
            </a:pPr>
            <a:r>
              <a:rPr lang="en-US" sz="3000">
                <a:solidFill>
                  <a:schemeClr val="accent5"/>
                </a:solidFill>
              </a:rPr>
              <a:t>例えば</a:t>
            </a:r>
            <a:r>
              <a:rPr lang="en-US" sz="3000">
                <a:solidFill>
                  <a:schemeClr val="dk1"/>
                </a:solidFill>
              </a:rPr>
              <a:t>、WebサーバとDBサーバで構成された利用者向けのサービスを</a:t>
            </a:r>
            <a:br>
              <a:rPr lang="en-US" sz="3000">
                <a:solidFill>
                  <a:schemeClr val="dk1"/>
                </a:solidFill>
              </a:rPr>
            </a:br>
            <a:r>
              <a:rPr lang="en-US" sz="3000">
                <a:solidFill>
                  <a:schemeClr val="dk1"/>
                </a:solidFill>
              </a:rPr>
              <a:t>インターネットに公開する場合、以下のようにサーバを設置することが一般的です。</a:t>
            </a:r>
            <a:endParaRPr sz="3000">
              <a:solidFill>
                <a:schemeClr val="dk1"/>
              </a:solidFill>
            </a:endParaRPr>
          </a:p>
        </p:txBody>
      </p:sp>
      <p:sp>
        <p:nvSpPr>
          <p:cNvPr id="637" name="Google Shape;637;p91"/>
          <p:cNvSpPr txBox="1"/>
          <p:nvPr/>
        </p:nvSpPr>
        <p:spPr>
          <a:xfrm>
            <a:off x="216350" y="400918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sz="3000">
              <a:solidFill>
                <a:schemeClr val="dk1"/>
              </a:solidFill>
            </a:endParaRPr>
          </a:p>
        </p:txBody>
      </p:sp>
      <p:sp>
        <p:nvSpPr>
          <p:cNvPr id="638" name="Google Shape;638;p91"/>
          <p:cNvSpPr txBox="1"/>
          <p:nvPr/>
        </p:nvSpPr>
        <p:spPr>
          <a:xfrm>
            <a:off x="321350" y="5915250"/>
            <a:ext cx="12474000" cy="17085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3000">
                <a:solidFill>
                  <a:schemeClr val="dk1"/>
                </a:solidFill>
              </a:rPr>
              <a:t>インターネットへ情報を公開する</a:t>
            </a:r>
            <a:r>
              <a:rPr lang="en-US" sz="3000" u="sng">
                <a:solidFill>
                  <a:schemeClr val="dk1"/>
                </a:solidFill>
              </a:rPr>
              <a:t>Webサーバ</a:t>
            </a:r>
            <a:r>
              <a:rPr lang="en-US" sz="3000">
                <a:solidFill>
                  <a:schemeClr val="accent5"/>
                </a:solidFill>
              </a:rPr>
              <a:t>は</a:t>
            </a:r>
            <a:r>
              <a:rPr lang="en-US" sz="3000">
                <a:solidFill>
                  <a:schemeClr val="dk1"/>
                </a:solidFill>
              </a:rPr>
              <a:t>DMZに置き、重要な</a:t>
            </a:r>
            <a:br>
              <a:rPr lang="en-US" sz="3000">
                <a:solidFill>
                  <a:schemeClr val="dk1"/>
                </a:solidFill>
              </a:rPr>
            </a:br>
            <a:r>
              <a:rPr lang="en-US" sz="3000">
                <a:solidFill>
                  <a:schemeClr val="dk1"/>
                </a:solidFill>
              </a:rPr>
              <a:t>データを持つ</a:t>
            </a:r>
            <a:r>
              <a:rPr lang="en-US" sz="3000" u="sng">
                <a:solidFill>
                  <a:schemeClr val="dk1"/>
                </a:solidFill>
              </a:rPr>
              <a:t>DBサーバ</a:t>
            </a:r>
            <a:r>
              <a:rPr lang="en-US" sz="3000">
                <a:solidFill>
                  <a:schemeClr val="accent5"/>
                </a:solidFill>
              </a:rPr>
              <a:t>は</a:t>
            </a:r>
            <a:r>
              <a:rPr lang="en-US" sz="3000">
                <a:solidFill>
                  <a:schemeClr val="dk1"/>
                </a:solidFill>
              </a:rPr>
              <a:t>不正アクセスを防ぐため内部ネットワークに配置します。</a:t>
            </a:r>
            <a:endParaRPr sz="3000">
              <a:solidFill>
                <a:schemeClr val="dk1"/>
              </a:solidFill>
            </a:endParaRPr>
          </a:p>
        </p:txBody>
      </p:sp>
      <p:sp>
        <p:nvSpPr>
          <p:cNvPr id="639" name="Google Shape;639;p91"/>
          <p:cNvSpPr txBox="1"/>
          <p:nvPr/>
        </p:nvSpPr>
        <p:spPr>
          <a:xfrm>
            <a:off x="236900" y="7804150"/>
            <a:ext cx="12642900" cy="615600"/>
          </a:xfrm>
          <a:prstGeom prst="rect">
            <a:avLst/>
          </a:prstGeom>
          <a:noFill/>
          <a:ln>
            <a:noFill/>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6"/>
                                        </p:tgtEl>
                                        <p:attrNameLst>
                                          <p:attrName>style.visibility</p:attrName>
                                        </p:attrNameLst>
                                      </p:cBhvr>
                                      <p:to>
                                        <p:strVal val="visible"/>
                                      </p:to>
                                    </p:set>
                                    <p:animEffect transition="in" filter="fade">
                                      <p:cBhvr>
                                        <p:cTn id="7" dur="1000"/>
                                        <p:tgtEl>
                                          <p:spTgt spid="6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7"/>
                                        </p:tgtEl>
                                        <p:attrNameLst>
                                          <p:attrName>style.visibility</p:attrName>
                                        </p:attrNameLst>
                                      </p:cBhvr>
                                      <p:to>
                                        <p:strVal val="visible"/>
                                      </p:to>
                                    </p:set>
                                    <p:animEffect transition="in" filter="fade">
                                      <p:cBhvr>
                                        <p:cTn id="12" dur="1000"/>
                                        <p:tgtEl>
                                          <p:spTgt spid="6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Effect transition="in" filter="fade">
                                      <p:cBhvr>
                                        <p:cTn id="17" dur="1000"/>
                                        <p:tgtEl>
                                          <p:spTgt spid="6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9"/>
                                        </p:tgtEl>
                                        <p:attrNameLst>
                                          <p:attrName>style.visibility</p:attrName>
                                        </p:attrNameLst>
                                      </p:cBhvr>
                                      <p:to>
                                        <p:strVal val="visible"/>
                                      </p:to>
                                    </p:set>
                                    <p:animEffect transition="in" filter="fade">
                                      <p:cBhvr>
                                        <p:cTn id="22" dur="10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6"/>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ミニテスト</a:t>
            </a:r>
            <a:endParaRPr/>
          </a:p>
        </p:txBody>
      </p:sp>
      <p:sp>
        <p:nvSpPr>
          <p:cNvPr id="323" name="Google Shape;323;p5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92"/>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7000"/>
              <a:t>Firewall: Tường lửa</a:t>
            </a:r>
            <a:endParaRPr sz="7000"/>
          </a:p>
        </p:txBody>
      </p:sp>
      <p:sp>
        <p:nvSpPr>
          <p:cNvPr id="645" name="Google Shape;645;p9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40</a:t>
            </a:fld>
            <a:endParaRPr/>
          </a:p>
        </p:txBody>
      </p:sp>
      <p:pic>
        <p:nvPicPr>
          <p:cNvPr id="646" name="Google Shape;646;p92"/>
          <p:cNvPicPr preferRelativeResize="0"/>
          <p:nvPr/>
        </p:nvPicPr>
        <p:blipFill>
          <a:blip r:embed="rId3">
            <a:alphaModFix/>
          </a:blip>
          <a:stretch>
            <a:fillRect/>
          </a:stretch>
        </p:blipFill>
        <p:spPr>
          <a:xfrm>
            <a:off x="2020325" y="2734072"/>
            <a:ext cx="8964150" cy="6241950"/>
          </a:xfrm>
          <a:prstGeom prst="rect">
            <a:avLst/>
          </a:prstGeom>
          <a:noFill/>
          <a:ln>
            <a:noFill/>
          </a:ln>
        </p:spPr>
      </p:pic>
      <p:sp>
        <p:nvSpPr>
          <p:cNvPr id="647" name="Google Shape;647;p92"/>
          <p:cNvSpPr/>
          <p:nvPr/>
        </p:nvSpPr>
        <p:spPr>
          <a:xfrm>
            <a:off x="8168375" y="5526300"/>
            <a:ext cx="2685900" cy="662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2"/>
          <p:cNvSpPr/>
          <p:nvPr/>
        </p:nvSpPr>
        <p:spPr>
          <a:xfrm>
            <a:off x="6340950" y="8300475"/>
            <a:ext cx="2267700" cy="662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3"/>
          <p:cNvSpPr txBox="1">
            <a:spLocks noGrp="1"/>
          </p:cNvSpPr>
          <p:nvPr>
            <p:ph type="title"/>
          </p:nvPr>
        </p:nvSpPr>
        <p:spPr>
          <a:xfrm>
            <a:off x="659100" y="111025"/>
            <a:ext cx="117105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1100"/>
              <a:buFont typeface="Arial"/>
              <a:buNone/>
            </a:pPr>
            <a:r>
              <a:rPr lang="en-US" sz="5900"/>
              <a:t>Cùng biết thêm </a:t>
            </a:r>
            <a:endParaRPr sz="5900"/>
          </a:p>
          <a:p>
            <a:pPr marL="0" lvl="0" indent="0" algn="l" rtl="0">
              <a:spcBef>
                <a:spcPts val="0"/>
              </a:spcBef>
              <a:spcAft>
                <a:spcPts val="0"/>
              </a:spcAft>
              <a:buClr>
                <a:schemeClr val="dk1"/>
              </a:buClr>
              <a:buSzPts val="1100"/>
              <a:buFont typeface="Arial"/>
              <a:buNone/>
            </a:pPr>
            <a:r>
              <a:rPr lang="en-US" sz="5900"/>
              <a:t>cái này nữa nhé！</a:t>
            </a:r>
            <a:endParaRPr sz="7000"/>
          </a:p>
        </p:txBody>
      </p:sp>
      <p:sp>
        <p:nvSpPr>
          <p:cNvPr id="654" name="Google Shape;654;p93"/>
          <p:cNvSpPr txBox="1"/>
          <p:nvPr/>
        </p:nvSpPr>
        <p:spPr>
          <a:xfrm>
            <a:off x="659100" y="2529313"/>
            <a:ext cx="12058200" cy="34299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000" b="1">
                <a:solidFill>
                  <a:schemeClr val="dk1"/>
                </a:solidFill>
              </a:rPr>
              <a:t>WAF</a:t>
            </a:r>
            <a:endParaRPr sz="30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3000">
                <a:solidFill>
                  <a:schemeClr val="dk1"/>
                </a:solidFill>
              </a:rPr>
              <a:t>Web アプリケーションのやりとりを管理すること</a:t>
            </a:r>
            <a:r>
              <a:rPr lang="en-US" sz="3000">
                <a:solidFill>
                  <a:schemeClr val="accent5"/>
                </a:solidFill>
              </a:rPr>
              <a:t>によって</a:t>
            </a:r>
            <a:r>
              <a:rPr lang="en-US" sz="3000">
                <a:solidFill>
                  <a:schemeClr val="dk1"/>
                </a:solidFill>
              </a:rPr>
              <a:t>不正侵入を防御することのできるファイアウォール</a:t>
            </a:r>
            <a:r>
              <a:rPr lang="en-US" sz="3000">
                <a:solidFill>
                  <a:schemeClr val="accent5"/>
                </a:solidFill>
              </a:rPr>
              <a:t>を</a:t>
            </a:r>
            <a:r>
              <a:rPr lang="en-US" sz="3000">
                <a:solidFill>
                  <a:schemeClr val="dk1"/>
                </a:solidFill>
              </a:rPr>
              <a:t>WAF（Web Application Firewall）</a:t>
            </a:r>
            <a:r>
              <a:rPr lang="en-US" sz="3000">
                <a:solidFill>
                  <a:schemeClr val="accent5"/>
                </a:solidFill>
              </a:rPr>
              <a:t>といいます</a:t>
            </a:r>
            <a:r>
              <a:rPr lang="en-US" sz="3000">
                <a:solidFill>
                  <a:schemeClr val="dk1"/>
                </a:solidFill>
              </a:rPr>
              <a:t>。Webサーバに渡される入力内容などを</a:t>
            </a:r>
            <a:br>
              <a:rPr lang="en-US" sz="3000">
                <a:solidFill>
                  <a:schemeClr val="dk1"/>
                </a:solidFill>
              </a:rPr>
            </a:br>
            <a:r>
              <a:rPr lang="en-US" sz="3000">
                <a:solidFill>
                  <a:schemeClr val="dk1"/>
                </a:solidFill>
              </a:rPr>
              <a:t>チェックし、SQLインジェクションなどの攻撃や不正と見なされた</a:t>
            </a: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000">
                <a:solidFill>
                  <a:schemeClr val="dk1"/>
                </a:solidFill>
              </a:rPr>
              <a:t>アクセス要求を遮断します。</a:t>
            </a:r>
            <a:endParaRPr sz="3000">
              <a:solidFill>
                <a:schemeClr val="dk1"/>
              </a:solidFill>
            </a:endParaRPr>
          </a:p>
        </p:txBody>
      </p:sp>
      <p:sp>
        <p:nvSpPr>
          <p:cNvPr id="655" name="Google Shape;655;p9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41</a:t>
            </a:fld>
            <a:endParaRPr/>
          </a:p>
        </p:txBody>
      </p:sp>
      <p:pic>
        <p:nvPicPr>
          <p:cNvPr id="656" name="Google Shape;656;p93"/>
          <p:cNvPicPr preferRelativeResize="0"/>
          <p:nvPr/>
        </p:nvPicPr>
        <p:blipFill>
          <a:blip r:embed="rId3">
            <a:alphaModFix/>
          </a:blip>
          <a:stretch>
            <a:fillRect/>
          </a:stretch>
        </p:blipFill>
        <p:spPr>
          <a:xfrm>
            <a:off x="9976700" y="-1"/>
            <a:ext cx="3028101" cy="1589751"/>
          </a:xfrm>
          <a:prstGeom prst="rect">
            <a:avLst/>
          </a:prstGeom>
          <a:noFill/>
          <a:ln>
            <a:noFill/>
          </a:ln>
        </p:spPr>
      </p:pic>
      <p:sp>
        <p:nvSpPr>
          <p:cNvPr id="657" name="Google Shape;657;p93"/>
          <p:cNvSpPr txBox="1"/>
          <p:nvPr/>
        </p:nvSpPr>
        <p:spPr>
          <a:xfrm>
            <a:off x="216350" y="591208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3000">
              <a:solidFill>
                <a:schemeClr val="dk1"/>
              </a:solidFill>
            </a:endParaRPr>
          </a:p>
        </p:txBody>
      </p:sp>
      <p:sp>
        <p:nvSpPr>
          <p:cNvPr id="658" name="Google Shape;658;p93"/>
          <p:cNvSpPr txBox="1"/>
          <p:nvPr/>
        </p:nvSpPr>
        <p:spPr>
          <a:xfrm>
            <a:off x="216350" y="6116046"/>
            <a:ext cx="12572100" cy="1177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r>
              <a:rPr lang="en-US" sz="3000" b="1">
                <a:solidFill>
                  <a:schemeClr val="dk1"/>
                </a:solidFill>
              </a:rPr>
              <a:t>WAF</a:t>
            </a:r>
            <a:endParaRPr sz="3000" b="1">
              <a:solidFill>
                <a:schemeClr val="dk1"/>
              </a:solidFill>
            </a:endParaRPr>
          </a:p>
          <a:p>
            <a:pPr marL="457200" lvl="0" indent="0" algn="just" rtl="0">
              <a:lnSpc>
                <a:spcPct val="115000"/>
              </a:lnSpc>
              <a:spcBef>
                <a:spcPts val="0"/>
              </a:spcBef>
              <a:spcAft>
                <a:spcPts val="0"/>
              </a:spcAft>
              <a:buNone/>
            </a:pP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fade">
                                      <p:cBhvr>
                                        <p:cTn id="7" dur="1000"/>
                                        <p:tgtEl>
                                          <p:spTgt spid="6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7"/>
                                        </p:tgtEl>
                                        <p:attrNameLst>
                                          <p:attrName>style.visibility</p:attrName>
                                        </p:attrNameLst>
                                      </p:cBhvr>
                                      <p:to>
                                        <p:strVal val="visible"/>
                                      </p:to>
                                    </p:set>
                                    <p:animEffect transition="in" filter="fade">
                                      <p:cBhvr>
                                        <p:cTn id="12" dur="1000"/>
                                        <p:tgtEl>
                                          <p:spTgt spid="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42</a:t>
            </a:fld>
            <a:endParaRPr/>
          </a:p>
        </p:txBody>
      </p:sp>
      <p:sp>
        <p:nvSpPr>
          <p:cNvPr id="664" name="Google Shape;664;p9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用語</a:t>
            </a:r>
            <a:endParaRPr/>
          </a:p>
        </p:txBody>
      </p:sp>
      <p:graphicFrame>
        <p:nvGraphicFramePr>
          <p:cNvPr id="665" name="Google Shape;665;p94"/>
          <p:cNvGraphicFramePr/>
          <p:nvPr/>
        </p:nvGraphicFramePr>
        <p:xfrm>
          <a:off x="487508" y="2431209"/>
          <a:ext cx="12117075" cy="4151750"/>
        </p:xfrm>
        <a:graphic>
          <a:graphicData uri="http://schemas.openxmlformats.org/drawingml/2006/table">
            <a:tbl>
              <a:tblPr>
                <a:noFill/>
                <a:tableStyleId>{FA9AC843-1DFC-4B63-89C1-32215674071B}</a:tableStyleId>
              </a:tblPr>
              <a:tblGrid>
                <a:gridCol w="1094000">
                  <a:extLst>
                    <a:ext uri="{9D8B030D-6E8A-4147-A177-3AD203B41FA5}">
                      <a16:colId xmlns:a16="http://schemas.microsoft.com/office/drawing/2014/main" val="20000"/>
                    </a:ext>
                  </a:extLst>
                </a:gridCol>
                <a:gridCol w="3105825">
                  <a:extLst>
                    <a:ext uri="{9D8B030D-6E8A-4147-A177-3AD203B41FA5}">
                      <a16:colId xmlns:a16="http://schemas.microsoft.com/office/drawing/2014/main" val="20001"/>
                    </a:ext>
                  </a:extLst>
                </a:gridCol>
                <a:gridCol w="7917250">
                  <a:extLst>
                    <a:ext uri="{9D8B030D-6E8A-4147-A177-3AD203B41FA5}">
                      <a16:colId xmlns:a16="http://schemas.microsoft.com/office/drawing/2014/main" val="20002"/>
                    </a:ext>
                  </a:extLst>
                </a:gridCol>
              </a:tblGrid>
              <a:tr h="7987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用語</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意味</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957175">
                <a:tc>
                  <a:txBody>
                    <a:bodyPr/>
                    <a:lstStyle/>
                    <a:p>
                      <a:pPr marL="228600" marR="0" lvl="0" indent="0" algn="l" rtl="0">
                        <a:lnSpc>
                          <a:spcPct val="100000"/>
                        </a:lnSpc>
                        <a:spcBef>
                          <a:spcPts val="0"/>
                        </a:spcBef>
                        <a:spcAft>
                          <a:spcPts val="0"/>
                        </a:spcAft>
                        <a:buClr>
                          <a:srgbClr val="000000"/>
                        </a:buClr>
                        <a:buSzPts val="3000"/>
                        <a:buFont typeface="Arial"/>
                        <a:buNone/>
                      </a:pPr>
                      <a:r>
                        <a:rPr lang="en-US" sz="2800">
                          <a:latin typeface="ヒラギノ角ゴ ProN W3"/>
                          <a:ea typeface="ヒラギノ角ゴ ProN W3"/>
                          <a:cs typeface="ヒラギノ角ゴ ProN W3"/>
                          <a:sym typeface="ヒラギノ角ゴ ProN W3"/>
                        </a:rPr>
                        <a:t> 1</a:t>
                      </a: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3000"/>
                        <a:buFont typeface="Arial"/>
                        <a:buNone/>
                      </a:pPr>
                      <a:r>
                        <a:rPr lang="en-US" sz="2800">
                          <a:latin typeface="ヒラギノ角ゴ ProN W3"/>
                          <a:ea typeface="ヒラギノ角ゴ ProN W3"/>
                          <a:cs typeface="ヒラギノ角ゴ ProN W3"/>
                          <a:sym typeface="ヒラギノ角ゴ ProN W3"/>
                        </a:rPr>
                        <a:t>ファイアウォール</a:t>
                      </a:r>
                      <a:endParaRPr sz="2800">
                        <a:latin typeface="ヒラギノ角ゴ ProN W3"/>
                        <a:ea typeface="ヒラギノ角ゴ ProN W3"/>
                        <a:cs typeface="ヒラギノ角ゴ ProN W3"/>
                        <a:sym typeface="ヒラギノ角ゴ ProN W3"/>
                      </a:endParaRPr>
                    </a:p>
                  </a:txBody>
                  <a:tcPr marL="91425" marR="91425" marT="91425" marB="91425"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3000"/>
                        <a:buFont typeface="Arial"/>
                        <a:buNone/>
                      </a:pPr>
                      <a:r>
                        <a:rPr lang="en-US" sz="2800">
                          <a:latin typeface="ヒラギノ角ゴ ProN W3"/>
                          <a:ea typeface="ヒラギノ角ゴ ProN W3"/>
                          <a:cs typeface="ヒラギノ角ゴ ProN W3"/>
                          <a:sym typeface="ヒラギノ角ゴ ProN W3"/>
                        </a:rPr>
                        <a:t> 内部ネットワークを外部攻撃から守るもの</a:t>
                      </a: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1237625">
                <a:tc>
                  <a:txBody>
                    <a:bodyPr/>
                    <a:lstStyle/>
                    <a:p>
                      <a:pPr marL="0" marR="0" lvl="0" indent="0" algn="ctr"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2</a:t>
                      </a: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DMZ</a:t>
                      </a:r>
                      <a:endParaRPr sz="2800">
                        <a:latin typeface="ヒラギノ角ゴ ProN W3"/>
                        <a:ea typeface="ヒラギノ角ゴ ProN W3"/>
                        <a:cs typeface="ヒラギノ角ゴ ProN W3"/>
                        <a:sym typeface="ヒラギノ角ゴ ProN W3"/>
                      </a:endParaRPr>
                    </a:p>
                  </a:txBody>
                  <a:tcPr marL="91425" marR="91425" marT="91425" marB="91425"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 外部と内部のネットワークの間にある地帯</a:t>
                      </a: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1158200">
                <a:tc>
                  <a:txBody>
                    <a:bodyPr/>
                    <a:lstStyle/>
                    <a:p>
                      <a:pPr marL="0" marR="0" lvl="0" indent="0" algn="ctr"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3</a:t>
                      </a: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WAF</a:t>
                      </a:r>
                      <a:endParaRPr sz="2800">
                        <a:latin typeface="ヒラギノ角ゴ ProN W3"/>
                        <a:ea typeface="ヒラギノ角ゴ ProN W3"/>
                        <a:cs typeface="ヒラギノ角ゴ ProN W3"/>
                        <a:sym typeface="ヒラギノ角ゴ ProN W3"/>
                      </a:endParaRPr>
                    </a:p>
                  </a:txBody>
                  <a:tcPr marL="91425" marR="91425" marT="91425" marB="91425"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 Webアプリケーションの脆弱性への外部攻撃</a:t>
                      </a:r>
                      <a:endParaRPr sz="2800">
                        <a:latin typeface="ヒラギノ角ゴ ProN W3"/>
                        <a:ea typeface="ヒラギノ角ゴ ProN W3"/>
                        <a:cs typeface="ヒラギノ角ゴ ProN W3"/>
                        <a:sym typeface="ヒラギノ角ゴ ProN W3"/>
                      </a:endParaRPr>
                    </a:p>
                    <a:p>
                      <a:pPr marL="0" marR="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 から守るもの</a:t>
                      </a: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95"/>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7000"/>
              <a:t>パケットフィルタリング</a:t>
            </a:r>
            <a:endParaRPr sz="7000"/>
          </a:p>
        </p:txBody>
      </p:sp>
      <p:sp>
        <p:nvSpPr>
          <p:cNvPr id="671" name="Google Shape;671;p9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43</a:t>
            </a:fld>
            <a:endParaRPr/>
          </a:p>
        </p:txBody>
      </p:sp>
      <p:sp>
        <p:nvSpPr>
          <p:cNvPr id="672" name="Google Shape;672;p95"/>
          <p:cNvSpPr txBox="1"/>
          <p:nvPr/>
        </p:nvSpPr>
        <p:spPr>
          <a:xfrm>
            <a:off x="367400" y="2497150"/>
            <a:ext cx="13107000" cy="7256400"/>
          </a:xfrm>
          <a:prstGeom prst="rect">
            <a:avLst/>
          </a:prstGeom>
          <a:noFill/>
          <a:ln>
            <a:noFill/>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パケットのあて先 IP アドレスや送信元 IP アドレス、ポート番号を</a:t>
            </a:r>
            <a:br>
              <a:rPr lang="en-US" sz="3000">
                <a:solidFill>
                  <a:schemeClr val="dk1"/>
                </a:solidFill>
              </a:rPr>
            </a:br>
            <a:r>
              <a:rPr lang="en-US" sz="3000">
                <a:solidFill>
                  <a:schemeClr val="dk1"/>
                </a:solidFill>
              </a:rPr>
              <a:t>判別して、ネットワークへの通過を許可したり、遮断したりする技術</a:t>
            </a:r>
            <a:br>
              <a:rPr lang="en-US" sz="3000">
                <a:solidFill>
                  <a:schemeClr val="dk1"/>
                </a:solidFill>
              </a:rPr>
            </a:br>
            <a:r>
              <a:rPr lang="en-US" sz="3000">
                <a:solidFill>
                  <a:schemeClr val="dk1"/>
                </a:solidFill>
              </a:rPr>
              <a:t>をパケットフィルタリングといいます。これによって不正侵入を試みる</a:t>
            </a:r>
            <a:br>
              <a:rPr lang="en-US" sz="3000">
                <a:solidFill>
                  <a:schemeClr val="dk1"/>
                </a:solidFill>
              </a:rPr>
            </a:br>
            <a:r>
              <a:rPr lang="en-US" sz="3000">
                <a:solidFill>
                  <a:schemeClr val="dk1"/>
                </a:solidFill>
              </a:rPr>
              <a:t>パケットを排除します。ルータやファイアウォールに実装されています。</a:t>
            </a:r>
            <a:endParaRPr sz="3000">
              <a:solidFill>
                <a:schemeClr val="dk1"/>
              </a:solidFill>
            </a:endParaRPr>
          </a:p>
        </p:txBody>
      </p:sp>
      <p:pic>
        <p:nvPicPr>
          <p:cNvPr id="673" name="Google Shape;673;p95"/>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6"/>
          <p:cNvSpPr txBox="1">
            <a:spLocks noGrp="1"/>
          </p:cNvSpPr>
          <p:nvPr>
            <p:ph type="title"/>
          </p:nvPr>
        </p:nvSpPr>
        <p:spPr>
          <a:xfrm>
            <a:off x="659100" y="111025"/>
            <a:ext cx="117105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1100"/>
              <a:buFont typeface="Arial"/>
              <a:buNone/>
            </a:pPr>
            <a:r>
              <a:rPr lang="en-US" sz="7000"/>
              <a:t>これも知っとこ！</a:t>
            </a:r>
            <a:endParaRPr sz="7000">
              <a:solidFill>
                <a:schemeClr val="accent5"/>
              </a:solidFill>
            </a:endParaRPr>
          </a:p>
        </p:txBody>
      </p:sp>
      <p:sp>
        <p:nvSpPr>
          <p:cNvPr id="679" name="Google Shape;679;p96"/>
          <p:cNvSpPr txBox="1"/>
          <p:nvPr/>
        </p:nvSpPr>
        <p:spPr>
          <a:xfrm>
            <a:off x="522925" y="2529325"/>
            <a:ext cx="12400200" cy="28989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000" b="1">
                <a:solidFill>
                  <a:schemeClr val="dk1"/>
                </a:solidFill>
              </a:rPr>
              <a:t>ARPを利用した通信可否判定 </a:t>
            </a:r>
            <a:endParaRPr sz="30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3000">
                <a:solidFill>
                  <a:schemeClr val="dk1"/>
                </a:solidFill>
              </a:rPr>
              <a:t>ARP は、IPアドレスからMACアドレスを動的に取得するプロトコル</a:t>
            </a: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000">
                <a:solidFill>
                  <a:schemeClr val="dk1"/>
                </a:solidFill>
              </a:rPr>
              <a:t>です。この仕組みを利用することで、PCのMACア ドレスを確認し、</a:t>
            </a: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000">
                <a:solidFill>
                  <a:schemeClr val="dk1"/>
                </a:solidFill>
              </a:rPr>
              <a:t>事前に登録されているMACアドレスをもつ 場合だけ通信を許可する</a:t>
            </a: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000">
                <a:solidFill>
                  <a:schemeClr val="dk1"/>
                </a:solidFill>
              </a:rPr>
              <a:t>ことができます。無線LANのクライアント認証などで使われています。</a:t>
            </a:r>
            <a:endParaRPr sz="3000">
              <a:solidFill>
                <a:schemeClr val="dk1"/>
              </a:solidFill>
            </a:endParaRPr>
          </a:p>
        </p:txBody>
      </p:sp>
      <p:sp>
        <p:nvSpPr>
          <p:cNvPr id="680" name="Google Shape;680;p96"/>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44</a:t>
            </a:fld>
            <a:endParaRPr/>
          </a:p>
        </p:txBody>
      </p:sp>
      <p:pic>
        <p:nvPicPr>
          <p:cNvPr id="681" name="Google Shape;681;p96"/>
          <p:cNvPicPr preferRelativeResize="0"/>
          <p:nvPr/>
        </p:nvPicPr>
        <p:blipFill>
          <a:blip r:embed="rId3">
            <a:alphaModFix/>
          </a:blip>
          <a:stretch>
            <a:fillRect/>
          </a:stretch>
        </p:blipFill>
        <p:spPr>
          <a:xfrm>
            <a:off x="9976700" y="-1"/>
            <a:ext cx="3028101" cy="1589751"/>
          </a:xfrm>
          <a:prstGeom prst="rect">
            <a:avLst/>
          </a:prstGeom>
          <a:noFill/>
          <a:ln>
            <a:noFill/>
          </a:ln>
        </p:spPr>
      </p:pic>
      <p:sp>
        <p:nvSpPr>
          <p:cNvPr id="682" name="Google Shape;682;p96"/>
          <p:cNvSpPr txBox="1"/>
          <p:nvPr/>
        </p:nvSpPr>
        <p:spPr>
          <a:xfrm>
            <a:off x="216350" y="591208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fade">
                                      <p:cBhvr>
                                        <p:cTn id="7" dur="1000"/>
                                        <p:tgtEl>
                                          <p:spTgt spid="6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2"/>
                                        </p:tgtEl>
                                        <p:attrNameLst>
                                          <p:attrName>style.visibility</p:attrName>
                                        </p:attrNameLst>
                                      </p:cBhvr>
                                      <p:to>
                                        <p:strVal val="visible"/>
                                      </p:to>
                                    </p:set>
                                    <p:animEffect transition="in" filter="fade">
                                      <p:cBhvr>
                                        <p:cTn id="12" dur="1000"/>
                                        <p:tgtEl>
                                          <p:spTgt spid="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7"/>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7000"/>
              <a:t>プロキシ</a:t>
            </a:r>
            <a:endParaRPr sz="7000"/>
          </a:p>
        </p:txBody>
      </p:sp>
      <p:sp>
        <p:nvSpPr>
          <p:cNvPr id="688" name="Google Shape;688;p9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45</a:t>
            </a:fld>
            <a:endParaRPr/>
          </a:p>
        </p:txBody>
      </p:sp>
      <p:sp>
        <p:nvSpPr>
          <p:cNvPr id="689" name="Google Shape;689;p97"/>
          <p:cNvSpPr txBox="1"/>
          <p:nvPr/>
        </p:nvSpPr>
        <p:spPr>
          <a:xfrm>
            <a:off x="367400" y="2189925"/>
            <a:ext cx="12637500" cy="7563600"/>
          </a:xfrm>
          <a:prstGeom prst="rect">
            <a:avLst/>
          </a:prstGeom>
          <a:noFill/>
          <a:ln>
            <a:noFill/>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内部ネットワークにあるコンピュータのアクセスを中継し、代理で</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インターネットへ接続を行うコンピュータを、プロキシといいます。</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接続先にはプロキシがアクセスした履歴しか残らないため、内部</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ネットワークの IP アドレスを隠すことができます。</a:t>
            </a:r>
            <a:endParaRPr sz="3000">
              <a:solidFill>
                <a:schemeClr val="dk1"/>
              </a:solidFill>
            </a:endParaRPr>
          </a:p>
        </p:txBody>
      </p:sp>
      <p:pic>
        <p:nvPicPr>
          <p:cNvPr id="690" name="Google Shape;690;p97"/>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98"/>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ペーア</a:t>
            </a:r>
            <a:endParaRPr b="0">
              <a:solidFill>
                <a:schemeClr val="accent5"/>
              </a:solidFill>
            </a:endParaRPr>
          </a:p>
        </p:txBody>
      </p:sp>
      <p:sp>
        <p:nvSpPr>
          <p:cNvPr id="696" name="Google Shape;696;p9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46</a:t>
            </a:fld>
            <a:endParaRPr/>
          </a:p>
        </p:txBody>
      </p:sp>
      <p:sp>
        <p:nvSpPr>
          <p:cNvPr id="697" name="Google Shape;697;p98"/>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698" name="Google Shape;698;p98"/>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699" name="Google Shape;699;p98"/>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700" name="Google Shape;700;p98"/>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時間：8分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701" name="Google Shape;701;p98"/>
          <p:cNvSpPr txBox="1"/>
          <p:nvPr/>
        </p:nvSpPr>
        <p:spPr>
          <a:xfrm>
            <a:off x="922250" y="2693900"/>
            <a:ext cx="115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49〜51</a:t>
            </a:r>
            <a:r>
              <a:rPr lang="en-US" sz="3600" b="1"/>
              <a:t>ページを開き確認してください</a:t>
            </a:r>
            <a:endParaRPr sz="3600"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47</a:t>
            </a:fld>
            <a:endParaRPr/>
          </a:p>
        </p:txBody>
      </p:sp>
      <p:sp>
        <p:nvSpPr>
          <p:cNvPr id="707" name="Google Shape;707;p9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708" name="Google Shape;708;p99"/>
          <p:cNvGraphicFramePr/>
          <p:nvPr/>
        </p:nvGraphicFramePr>
        <p:xfrm>
          <a:off x="765958" y="2208759"/>
          <a:ext cx="11472875" cy="7399152"/>
        </p:xfrm>
        <a:graphic>
          <a:graphicData uri="http://schemas.openxmlformats.org/drawingml/2006/table">
            <a:tbl>
              <a:tblPr>
                <a:noFill/>
                <a:tableStyleId>{FA9AC843-1DFC-4B63-89C1-32215674071B}</a:tableStyleId>
              </a:tblPr>
              <a:tblGrid>
                <a:gridCol w="1035850">
                  <a:extLst>
                    <a:ext uri="{9D8B030D-6E8A-4147-A177-3AD203B41FA5}">
                      <a16:colId xmlns:a16="http://schemas.microsoft.com/office/drawing/2014/main" val="20000"/>
                    </a:ext>
                  </a:extLst>
                </a:gridCol>
                <a:gridCol w="4461325">
                  <a:extLst>
                    <a:ext uri="{9D8B030D-6E8A-4147-A177-3AD203B41FA5}">
                      <a16:colId xmlns:a16="http://schemas.microsoft.com/office/drawing/2014/main" val="20001"/>
                    </a:ext>
                  </a:extLst>
                </a:gridCol>
                <a:gridCol w="5975700">
                  <a:extLst>
                    <a:ext uri="{9D8B030D-6E8A-4147-A177-3AD203B41FA5}">
                      <a16:colId xmlns:a16="http://schemas.microsoft.com/office/drawing/2014/main" val="20002"/>
                    </a:ext>
                  </a:extLst>
                </a:gridCol>
              </a:tblGrid>
              <a:tr h="65900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5900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宛先</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送信元</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59000">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判別する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通過</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59000">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試みる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3000">
                          <a:solidFill>
                            <a:schemeClr val="dk1"/>
                          </a:solidFill>
                          <a:latin typeface="ヒラギノ角ゴ ProN W3"/>
                          <a:ea typeface="ヒラギノ角ゴ ProN W3"/>
                          <a:cs typeface="ヒラギノ角ゴ ProN W3"/>
                          <a:sym typeface="ヒラギノ角ゴ ProN W3"/>
                        </a:rPr>
                        <a:t>実装する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59000">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通信可否判定</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中断する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59000">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履歴</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9"/>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隠す</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0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sz="7000" b="1"/>
              <a:t>翻訳してみよう！</a:t>
            </a:r>
            <a:endParaRPr sz="7000" b="1"/>
          </a:p>
        </p:txBody>
      </p:sp>
      <p:sp>
        <p:nvSpPr>
          <p:cNvPr id="714" name="Google Shape;714;p10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01"/>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990"/>
              <a:buFont typeface="Arial"/>
              <a:buNone/>
            </a:pPr>
            <a:r>
              <a:rPr lang="en-US" sz="7000"/>
              <a:t>Packet filtering: Bộ lọc gói tin</a:t>
            </a:r>
            <a:endParaRPr sz="7000"/>
          </a:p>
        </p:txBody>
      </p:sp>
      <p:sp>
        <p:nvSpPr>
          <p:cNvPr id="720" name="Google Shape;720;p10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49</a:t>
            </a:fld>
            <a:endParaRPr/>
          </a:p>
        </p:txBody>
      </p:sp>
      <p:sp>
        <p:nvSpPr>
          <p:cNvPr id="721" name="Google Shape;721;p101"/>
          <p:cNvSpPr txBox="1"/>
          <p:nvPr/>
        </p:nvSpPr>
        <p:spPr>
          <a:xfrm>
            <a:off x="239600" y="2264925"/>
            <a:ext cx="12637500" cy="27480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パケットのあて先 IP アドレスや送信元 IP アドレス、ポート番号を</a:t>
            </a:r>
            <a:br>
              <a:rPr lang="en-US" sz="3000">
                <a:solidFill>
                  <a:schemeClr val="dk1"/>
                </a:solidFill>
              </a:rPr>
            </a:br>
            <a:r>
              <a:rPr lang="en-US" sz="3000">
                <a:solidFill>
                  <a:schemeClr val="dk1"/>
                </a:solidFill>
              </a:rPr>
              <a:t>判別して、ネットワークへの通過を許可したり、遮断したりする技術</a:t>
            </a:r>
            <a:r>
              <a:rPr lang="en-US" sz="3000">
                <a:solidFill>
                  <a:schemeClr val="accent5"/>
                </a:solidFill>
              </a:rPr>
              <a:t>を</a:t>
            </a:r>
            <a:r>
              <a:rPr lang="en-US" sz="3000">
                <a:solidFill>
                  <a:schemeClr val="dk1"/>
                </a:solidFill>
              </a:rPr>
              <a:t>パケットフィルタリング</a:t>
            </a:r>
            <a:r>
              <a:rPr lang="en-US" sz="3000">
                <a:solidFill>
                  <a:schemeClr val="accent5"/>
                </a:solidFill>
              </a:rPr>
              <a:t>といいます</a:t>
            </a:r>
            <a:r>
              <a:rPr lang="en-US" sz="3000">
                <a:solidFill>
                  <a:schemeClr val="dk1"/>
                </a:solidFill>
              </a:rPr>
              <a:t>。</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これ</a:t>
            </a:r>
            <a:r>
              <a:rPr lang="en-US" sz="3000">
                <a:solidFill>
                  <a:schemeClr val="accent5"/>
                </a:solidFill>
              </a:rPr>
              <a:t>によって</a:t>
            </a:r>
            <a:r>
              <a:rPr lang="en-US" sz="3000">
                <a:solidFill>
                  <a:schemeClr val="dk1"/>
                </a:solidFill>
              </a:rPr>
              <a:t>不正侵入を試みるパケットを排除します。</a:t>
            </a:r>
            <a:br>
              <a:rPr lang="en-US" sz="3000">
                <a:solidFill>
                  <a:schemeClr val="dk1"/>
                </a:solidFill>
              </a:rPr>
            </a:br>
            <a:r>
              <a:rPr lang="en-US" sz="3000">
                <a:solidFill>
                  <a:schemeClr val="dk1"/>
                </a:solidFill>
              </a:rPr>
              <a:t>ルータやファイアウォールに実装されています。</a:t>
            </a:r>
            <a:endParaRPr sz="3000">
              <a:solidFill>
                <a:schemeClr val="dk1"/>
              </a:solidFill>
            </a:endParaRPr>
          </a:p>
        </p:txBody>
      </p:sp>
      <p:sp>
        <p:nvSpPr>
          <p:cNvPr id="722" name="Google Shape;722;p101"/>
          <p:cNvSpPr txBox="1"/>
          <p:nvPr/>
        </p:nvSpPr>
        <p:spPr>
          <a:xfrm>
            <a:off x="183650" y="5484050"/>
            <a:ext cx="126375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43269"/>
              </a:lnSpc>
              <a:spcBef>
                <a:spcPts val="1100"/>
              </a:spcBef>
              <a:spcAft>
                <a:spcPts val="0"/>
              </a:spcAft>
              <a:buClr>
                <a:schemeClr val="accent5"/>
              </a:buClr>
              <a:buSzPts val="2800"/>
              <a:buChar char="➔"/>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29" name="Google Shape;329;p5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chemeClr val="dk1"/>
              </a:buClr>
              <a:buSzPts val="3200"/>
              <a:buFont typeface="Arial"/>
              <a:buNone/>
            </a:pPr>
            <a:r>
              <a:rPr lang="en-US">
                <a:solidFill>
                  <a:schemeClr val="dk1"/>
                </a:solidFill>
              </a:rPr>
              <a:t>先週の勉強した</a:t>
            </a:r>
            <a:r>
              <a:rPr lang="en-US" b="1">
                <a:solidFill>
                  <a:schemeClr val="dk1"/>
                </a:solidFill>
              </a:rPr>
              <a:t>「9.4 ネットワークセキュリティ(1)」</a:t>
            </a:r>
            <a:r>
              <a:rPr lang="en-US">
                <a:solidFill>
                  <a:schemeClr val="dk1"/>
                </a:solidFill>
              </a:rPr>
              <a:t>の</a:t>
            </a:r>
            <a:br>
              <a:rPr lang="en-US">
                <a:solidFill>
                  <a:schemeClr val="dk1"/>
                </a:solidFill>
              </a:rPr>
            </a:br>
            <a:r>
              <a:rPr lang="en-US">
                <a:solidFill>
                  <a:schemeClr val="dk1"/>
                </a:solidFill>
              </a:rPr>
              <a:t>ミニテストを実施します。</a:t>
            </a:r>
            <a:endParaRPr>
              <a:solidFill>
                <a:schemeClr val="dk1"/>
              </a:solidFill>
            </a:endParaRPr>
          </a:p>
          <a:p>
            <a:pPr marL="0" lvl="0" indent="0" algn="l" rtl="0">
              <a:lnSpc>
                <a:spcPct val="100000"/>
              </a:lnSpc>
              <a:spcBef>
                <a:spcPts val="0"/>
              </a:spcBef>
              <a:spcAft>
                <a:spcPts val="0"/>
              </a:spcAft>
              <a:buClr>
                <a:schemeClr val="dk1"/>
              </a:buClr>
              <a:buSzPts val="3200"/>
              <a:buFont typeface="Arial"/>
              <a:buNone/>
            </a:pPr>
            <a:endParaRPr>
              <a:solidFill>
                <a:schemeClr val="dk1"/>
              </a:solidFill>
            </a:endParaRPr>
          </a:p>
          <a:p>
            <a:pPr marL="0" lvl="0" indent="0" algn="l" rtl="0">
              <a:lnSpc>
                <a:spcPct val="100000"/>
              </a:lnSpc>
              <a:spcBef>
                <a:spcPts val="0"/>
              </a:spcBef>
              <a:spcAft>
                <a:spcPts val="0"/>
              </a:spcAft>
              <a:buClr>
                <a:schemeClr val="accent5"/>
              </a:buClr>
              <a:buSzPts val="3200"/>
              <a:buFont typeface="Arial"/>
              <a:buNone/>
            </a:pPr>
            <a:r>
              <a:rPr lang="en-US">
                <a:solidFill>
                  <a:schemeClr val="accent5"/>
                </a:solidFill>
              </a:rPr>
              <a:t>注意！</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別々の</a:t>
            </a:r>
            <a:r>
              <a:rPr lang="en-US">
                <a:solidFill>
                  <a:schemeClr val="accent5"/>
                </a:solidFill>
              </a:rPr>
              <a:t>席</a:t>
            </a:r>
            <a:r>
              <a:rPr lang="en-US">
                <a:solidFill>
                  <a:schemeClr val="accent5"/>
                </a:solidFill>
                <a:latin typeface="Arial"/>
                <a:ea typeface="Arial"/>
                <a:cs typeface="Arial"/>
                <a:sym typeface="Arial"/>
              </a:rPr>
              <a:t>に座ってください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話をしないでください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不正行為をした場合は、失格となります</a:t>
            </a:r>
            <a:r>
              <a:rPr lang="en-US">
                <a:solidFill>
                  <a:schemeClr val="accent5"/>
                </a:solidFill>
              </a:rPr>
              <a:t>。</a:t>
            </a:r>
            <a:endParaRPr/>
          </a:p>
        </p:txBody>
      </p:sp>
      <p:sp>
        <p:nvSpPr>
          <p:cNvPr id="330" name="Google Shape;330;p57"/>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02"/>
          <p:cNvSpPr txBox="1">
            <a:spLocks noGrp="1"/>
          </p:cNvSpPr>
          <p:nvPr>
            <p:ph type="title"/>
          </p:nvPr>
        </p:nvSpPr>
        <p:spPr>
          <a:xfrm>
            <a:off x="659100" y="111025"/>
            <a:ext cx="117105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1100"/>
              <a:buFont typeface="Arial"/>
              <a:buNone/>
            </a:pPr>
            <a:r>
              <a:rPr lang="en-US" sz="5900"/>
              <a:t>Cùng biết thêm </a:t>
            </a:r>
            <a:endParaRPr sz="5900"/>
          </a:p>
          <a:p>
            <a:pPr marL="0" lvl="0" indent="0" algn="l" rtl="0">
              <a:spcBef>
                <a:spcPts val="0"/>
              </a:spcBef>
              <a:spcAft>
                <a:spcPts val="0"/>
              </a:spcAft>
              <a:buClr>
                <a:schemeClr val="dk1"/>
              </a:buClr>
              <a:buSzPts val="1100"/>
              <a:buFont typeface="Arial"/>
              <a:buNone/>
            </a:pPr>
            <a:r>
              <a:rPr lang="en-US" sz="5900"/>
              <a:t>cái này nữa nhé！</a:t>
            </a:r>
            <a:endParaRPr sz="7000">
              <a:solidFill>
                <a:schemeClr val="accent5"/>
              </a:solidFill>
            </a:endParaRPr>
          </a:p>
        </p:txBody>
      </p:sp>
      <p:sp>
        <p:nvSpPr>
          <p:cNvPr id="728" name="Google Shape;728;p102"/>
          <p:cNvSpPr txBox="1"/>
          <p:nvPr/>
        </p:nvSpPr>
        <p:spPr>
          <a:xfrm>
            <a:off x="388250" y="2301475"/>
            <a:ext cx="12400200" cy="28989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000" b="1">
                <a:solidFill>
                  <a:schemeClr val="dk1"/>
                </a:solidFill>
              </a:rPr>
              <a:t>ARPを利用した通信可否判定 </a:t>
            </a:r>
            <a:endParaRPr sz="30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3000">
                <a:solidFill>
                  <a:schemeClr val="dk1"/>
                </a:solidFill>
              </a:rPr>
              <a:t>ARP は、IPアドレスからMACアドレスを動的に取得するプロトコル</a:t>
            </a: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000">
                <a:solidFill>
                  <a:schemeClr val="dk1"/>
                </a:solidFill>
              </a:rPr>
              <a:t>です。この仕組みを利用する</a:t>
            </a:r>
            <a:r>
              <a:rPr lang="en-US" sz="3000">
                <a:solidFill>
                  <a:schemeClr val="accent5"/>
                </a:solidFill>
              </a:rPr>
              <a:t>ことで</a:t>
            </a:r>
            <a:r>
              <a:rPr lang="en-US" sz="3000">
                <a:solidFill>
                  <a:schemeClr val="dk1"/>
                </a:solidFill>
              </a:rPr>
              <a:t>、PCのMACア ドレスを確認し、</a:t>
            </a: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000">
                <a:solidFill>
                  <a:schemeClr val="dk1"/>
                </a:solidFill>
              </a:rPr>
              <a:t>事前に登録されているMACアドレスをもつ 場合だけ通信を許可する</a:t>
            </a:r>
            <a:endParaRPr sz="3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3000">
                <a:solidFill>
                  <a:schemeClr val="dk1"/>
                </a:solidFill>
              </a:rPr>
              <a:t>ことができます。無線LANのクライアント認証などで使われています。</a:t>
            </a:r>
            <a:endParaRPr sz="3000">
              <a:solidFill>
                <a:schemeClr val="dk1"/>
              </a:solidFill>
            </a:endParaRPr>
          </a:p>
        </p:txBody>
      </p:sp>
      <p:sp>
        <p:nvSpPr>
          <p:cNvPr id="729" name="Google Shape;729;p10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50</a:t>
            </a:fld>
            <a:endParaRPr/>
          </a:p>
        </p:txBody>
      </p:sp>
      <p:pic>
        <p:nvPicPr>
          <p:cNvPr id="730" name="Google Shape;730;p102"/>
          <p:cNvPicPr preferRelativeResize="0"/>
          <p:nvPr/>
        </p:nvPicPr>
        <p:blipFill>
          <a:blip r:embed="rId3">
            <a:alphaModFix/>
          </a:blip>
          <a:stretch>
            <a:fillRect/>
          </a:stretch>
        </p:blipFill>
        <p:spPr>
          <a:xfrm>
            <a:off x="9976700" y="-1"/>
            <a:ext cx="3028101" cy="1589751"/>
          </a:xfrm>
          <a:prstGeom prst="rect">
            <a:avLst/>
          </a:prstGeom>
          <a:noFill/>
          <a:ln>
            <a:noFill/>
          </a:ln>
        </p:spPr>
      </p:pic>
      <p:sp>
        <p:nvSpPr>
          <p:cNvPr id="731" name="Google Shape;731;p102"/>
          <p:cNvSpPr txBox="1"/>
          <p:nvPr/>
        </p:nvSpPr>
        <p:spPr>
          <a:xfrm>
            <a:off x="216350" y="591208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3000">
              <a:solidFill>
                <a:schemeClr val="dk1"/>
              </a:solidFill>
            </a:endParaRPr>
          </a:p>
        </p:txBody>
      </p:sp>
      <p:sp>
        <p:nvSpPr>
          <p:cNvPr id="732" name="Google Shape;732;p102"/>
          <p:cNvSpPr txBox="1"/>
          <p:nvPr/>
        </p:nvSpPr>
        <p:spPr>
          <a:xfrm>
            <a:off x="143750" y="5456425"/>
            <a:ext cx="12717300" cy="1177500"/>
          </a:xfrm>
          <a:prstGeom prst="rect">
            <a:avLst/>
          </a:prstGeom>
          <a:noFill/>
          <a:ln>
            <a:noFill/>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sz="3000" b="1">
              <a:solidFill>
                <a:schemeClr val="dk1"/>
              </a:solidFill>
            </a:endParaRPr>
          </a:p>
          <a:p>
            <a:pPr marL="457200" lvl="0" indent="0" algn="just" rtl="0">
              <a:lnSpc>
                <a:spcPct val="115000"/>
              </a:lnSpc>
              <a:spcBef>
                <a:spcPts val="0"/>
              </a:spcBef>
              <a:spcAft>
                <a:spcPts val="0"/>
              </a:spcAft>
              <a:buNone/>
            </a:pP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1000"/>
                                        <p:tgtEl>
                                          <p:spTgt spid="7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1"/>
                                        </p:tgtEl>
                                        <p:attrNameLst>
                                          <p:attrName>style.visibility</p:attrName>
                                        </p:attrNameLst>
                                      </p:cBhvr>
                                      <p:to>
                                        <p:strVal val="visible"/>
                                      </p:to>
                                    </p:set>
                                    <p:animEffect transition="in" filter="fade">
                                      <p:cBhvr>
                                        <p:cTn id="12" dur="1000"/>
                                        <p:tgtEl>
                                          <p:spTgt spid="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3"/>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7000"/>
              <a:t>Proxy</a:t>
            </a:r>
            <a:endParaRPr sz="7000"/>
          </a:p>
        </p:txBody>
      </p:sp>
      <p:sp>
        <p:nvSpPr>
          <p:cNvPr id="738" name="Google Shape;738;p10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51</a:t>
            </a:fld>
            <a:endParaRPr/>
          </a:p>
        </p:txBody>
      </p:sp>
      <p:sp>
        <p:nvSpPr>
          <p:cNvPr id="739" name="Google Shape;739;p103"/>
          <p:cNvSpPr txBox="1"/>
          <p:nvPr/>
        </p:nvSpPr>
        <p:spPr>
          <a:xfrm>
            <a:off x="485000" y="2285199"/>
            <a:ext cx="12034800" cy="25938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内部ネットワークにあるコンピュータのアクセスを中継し、代理で</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インターネットへ接続を行うコンピュータ</a:t>
            </a:r>
            <a:r>
              <a:rPr lang="en-US" sz="3000">
                <a:solidFill>
                  <a:schemeClr val="accent5"/>
                </a:solidFill>
              </a:rPr>
              <a:t>を</a:t>
            </a:r>
            <a:r>
              <a:rPr lang="en-US" sz="3000">
                <a:solidFill>
                  <a:schemeClr val="dk1"/>
                </a:solidFill>
              </a:rPr>
              <a:t>プロキシ</a:t>
            </a:r>
            <a:r>
              <a:rPr lang="en-US" sz="3000">
                <a:solidFill>
                  <a:schemeClr val="accent5"/>
                </a:solidFill>
              </a:rPr>
              <a:t>といいます</a:t>
            </a:r>
            <a:r>
              <a:rPr lang="en-US" sz="3000">
                <a:solidFill>
                  <a:schemeClr val="dk1"/>
                </a:solidFill>
              </a:rPr>
              <a:t>。</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接続先にはプロキシがアクセスした履歴しか残らない</a:t>
            </a:r>
            <a:r>
              <a:rPr lang="en-US" sz="3000">
                <a:solidFill>
                  <a:schemeClr val="accent5"/>
                </a:solidFill>
              </a:rPr>
              <a:t>ため</a:t>
            </a:r>
            <a:r>
              <a:rPr lang="en-US" sz="3000">
                <a:solidFill>
                  <a:schemeClr val="dk1"/>
                </a:solidFill>
              </a:rPr>
              <a:t>、内部</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ネットワークの IP アドレスを隠すことができます。</a:t>
            </a:r>
            <a:endParaRPr sz="3000">
              <a:solidFill>
                <a:schemeClr val="dk1"/>
              </a:solidFill>
            </a:endParaRPr>
          </a:p>
        </p:txBody>
      </p:sp>
      <p:sp>
        <p:nvSpPr>
          <p:cNvPr id="740" name="Google Shape;740;p103"/>
          <p:cNvSpPr txBox="1"/>
          <p:nvPr/>
        </p:nvSpPr>
        <p:spPr>
          <a:xfrm>
            <a:off x="155050" y="5118775"/>
            <a:ext cx="12562200" cy="2839208"/>
          </a:xfrm>
          <a:prstGeom prst="rect">
            <a:avLst/>
          </a:prstGeom>
          <a:noFill/>
          <a:ln>
            <a:noFill/>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r>
              <a:rPr lang="en-US" sz="3000">
                <a:solidFill>
                  <a:schemeClr val="dk1"/>
                </a:solidFill>
              </a:rPr>
              <a:t>Máy tính mà chuyển tiếp sự truy cập của máy tính trong mạng nội bộ, đại điện để kết nối vào internet gọi là proxy. Vì bên kết nối sẽ chỉ còn lại lịch sử mà proxy truy cập nên có thể ẩn giấu địa chỉ IP của mạng nội bộ.</a:t>
            </a:r>
            <a:endParaRPr sz="3000">
              <a:solidFill>
                <a:schemeClr val="dk1"/>
              </a:solidFill>
            </a:endParaRPr>
          </a:p>
          <a:p>
            <a:pPr marL="457200" lvl="0" indent="0" algn="just" rtl="0">
              <a:lnSpc>
                <a:spcPct val="115000"/>
              </a:lnSpc>
              <a:spcBef>
                <a:spcPts val="0"/>
              </a:spcBef>
              <a:spcAft>
                <a:spcPts val="0"/>
              </a:spcAft>
              <a:buNone/>
            </a:pPr>
            <a:endParaRPr sz="30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52</a:t>
            </a:fld>
            <a:endParaRPr/>
          </a:p>
        </p:txBody>
      </p:sp>
      <p:sp>
        <p:nvSpPr>
          <p:cNvPr id="746" name="Google Shape;746;p10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用語</a:t>
            </a:r>
            <a:endParaRPr/>
          </a:p>
        </p:txBody>
      </p:sp>
      <p:graphicFrame>
        <p:nvGraphicFramePr>
          <p:cNvPr id="747" name="Google Shape;747;p104"/>
          <p:cNvGraphicFramePr/>
          <p:nvPr/>
        </p:nvGraphicFramePr>
        <p:xfrm>
          <a:off x="487521" y="2658159"/>
          <a:ext cx="12229750" cy="3819025"/>
        </p:xfrm>
        <a:graphic>
          <a:graphicData uri="http://schemas.openxmlformats.org/drawingml/2006/table">
            <a:tbl>
              <a:tblPr>
                <a:noFill/>
                <a:tableStyleId>{FA9AC843-1DFC-4B63-89C1-32215674071B}</a:tableStyleId>
              </a:tblPr>
              <a:tblGrid>
                <a:gridCol w="1104175">
                  <a:extLst>
                    <a:ext uri="{9D8B030D-6E8A-4147-A177-3AD203B41FA5}">
                      <a16:colId xmlns:a16="http://schemas.microsoft.com/office/drawing/2014/main" val="20000"/>
                    </a:ext>
                  </a:extLst>
                </a:gridCol>
                <a:gridCol w="3134700">
                  <a:extLst>
                    <a:ext uri="{9D8B030D-6E8A-4147-A177-3AD203B41FA5}">
                      <a16:colId xmlns:a16="http://schemas.microsoft.com/office/drawing/2014/main" val="20001"/>
                    </a:ext>
                  </a:extLst>
                </a:gridCol>
                <a:gridCol w="7990875">
                  <a:extLst>
                    <a:ext uri="{9D8B030D-6E8A-4147-A177-3AD203B41FA5}">
                      <a16:colId xmlns:a16="http://schemas.microsoft.com/office/drawing/2014/main" val="20002"/>
                    </a:ext>
                  </a:extLst>
                </a:gridCol>
              </a:tblGrid>
              <a:tr h="90520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用語</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意味</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511325">
                <a:tc>
                  <a:txBody>
                    <a:bodyPr/>
                    <a:lstStyle/>
                    <a:p>
                      <a:pPr marL="0" marR="0" lvl="0" indent="0" algn="l" rtl="0">
                        <a:lnSpc>
                          <a:spcPct val="100000"/>
                        </a:lnSpc>
                        <a:spcBef>
                          <a:spcPts val="0"/>
                        </a:spcBef>
                        <a:spcAft>
                          <a:spcPts val="0"/>
                        </a:spcAft>
                        <a:buNone/>
                      </a:pPr>
                      <a:r>
                        <a:rPr lang="en-US" sz="2800">
                          <a:latin typeface="ヒラギノ角ゴ ProN W3"/>
                          <a:ea typeface="ヒラギノ角ゴ ProN W3"/>
                          <a:cs typeface="ヒラギノ角ゴ ProN W3"/>
                          <a:sym typeface="ヒラギノ角ゴ ProN W3"/>
                        </a:rPr>
                        <a:t>   4</a:t>
                      </a: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パケット</a:t>
                      </a:r>
                      <a:br>
                        <a:rPr lang="en-US" sz="2800">
                          <a:latin typeface="ヒラギノ角ゴ ProN W3"/>
                          <a:ea typeface="ヒラギノ角ゴ ProN W3"/>
                          <a:cs typeface="ヒラギノ角ゴ ProN W3"/>
                          <a:sym typeface="ヒラギノ角ゴ ProN W3"/>
                        </a:rPr>
                      </a:br>
                      <a:r>
                        <a:rPr lang="en-US" sz="2800">
                          <a:latin typeface="ヒラギノ角ゴ ProN W3"/>
                          <a:ea typeface="ヒラギノ角ゴ ProN W3"/>
                          <a:cs typeface="ヒラギノ角ゴ ProN W3"/>
                          <a:sym typeface="ヒラギノ角ゴ ProN W3"/>
                        </a:rPr>
                        <a:t>フィルタリング</a:t>
                      </a:r>
                      <a:endParaRPr sz="2800">
                        <a:latin typeface="ヒラギノ角ゴ ProN W3"/>
                        <a:ea typeface="ヒラギノ角ゴ ProN W3"/>
                        <a:cs typeface="ヒラギノ角ゴ ProN W3"/>
                        <a:sym typeface="ヒラギノ角ゴ ProN W3"/>
                      </a:endParaRPr>
                    </a:p>
                  </a:txBody>
                  <a:tcPr marL="91425" marR="91425" marT="91425" marB="91425"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 IP やポート番号を識別し、通過させるパケット </a:t>
                      </a:r>
                      <a:br>
                        <a:rPr lang="en-US" sz="2800">
                          <a:latin typeface="ヒラギノ角ゴ ProN W3"/>
                          <a:ea typeface="ヒラギノ角ゴ ProN W3"/>
                          <a:cs typeface="ヒラギノ角ゴ ProN W3"/>
                          <a:sym typeface="ヒラギノ角ゴ ProN W3"/>
                        </a:rPr>
                      </a:br>
                      <a:r>
                        <a:rPr lang="en-US" sz="2800">
                          <a:latin typeface="ヒラギノ角ゴ ProN W3"/>
                          <a:ea typeface="ヒラギノ角ゴ ProN W3"/>
                          <a:cs typeface="ヒラギノ角ゴ ProN W3"/>
                          <a:sym typeface="ヒラギノ角ゴ ProN W3"/>
                        </a:rPr>
                        <a:t> を制限</a:t>
                      </a: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1402500">
                <a:tc>
                  <a:txBody>
                    <a:bodyPr/>
                    <a:lstStyle/>
                    <a:p>
                      <a:pPr marL="0" marR="0" lvl="0" indent="0" algn="ctr"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5</a:t>
                      </a: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プロキシ</a:t>
                      </a:r>
                      <a:endParaRPr sz="2800">
                        <a:latin typeface="ヒラギノ角ゴ ProN W3"/>
                        <a:ea typeface="ヒラギノ角ゴ ProN W3"/>
                        <a:cs typeface="ヒラギノ角ゴ ProN W3"/>
                        <a:sym typeface="ヒラギノ角ゴ ProN W3"/>
                      </a:endParaRPr>
                    </a:p>
                  </a:txBody>
                  <a:tcPr marL="91425" marR="91425" marT="91425" marB="91425"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 代理でインターネットへ接続し、内部ネット </a:t>
                      </a:r>
                      <a:br>
                        <a:rPr lang="en-US" sz="2800">
                          <a:latin typeface="ヒラギノ角ゴ ProN W3"/>
                          <a:ea typeface="ヒラギノ角ゴ ProN W3"/>
                          <a:cs typeface="ヒラギノ角ゴ ProN W3"/>
                          <a:sym typeface="ヒラギノ角ゴ ProN W3"/>
                        </a:rPr>
                      </a:br>
                      <a:r>
                        <a:rPr lang="en-US" sz="2800">
                          <a:latin typeface="ヒラギノ角ゴ ProN W3"/>
                          <a:ea typeface="ヒラギノ角ゴ ProN W3"/>
                          <a:cs typeface="ヒラギノ角ゴ ProN W3"/>
                          <a:sym typeface="ヒラギノ角ゴ ProN W3"/>
                        </a:rPr>
                        <a:t> ワークを隠す</a:t>
                      </a: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5"/>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7000"/>
              <a:t>ペネトレーションテスト</a:t>
            </a:r>
            <a:endParaRPr sz="7000"/>
          </a:p>
        </p:txBody>
      </p:sp>
      <p:sp>
        <p:nvSpPr>
          <p:cNvPr id="753" name="Google Shape;753;p10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53</a:t>
            </a:fld>
            <a:endParaRPr/>
          </a:p>
        </p:txBody>
      </p:sp>
      <p:sp>
        <p:nvSpPr>
          <p:cNvPr id="754" name="Google Shape;754;p105"/>
          <p:cNvSpPr txBox="1"/>
          <p:nvPr/>
        </p:nvSpPr>
        <p:spPr>
          <a:xfrm>
            <a:off x="367400" y="2189925"/>
            <a:ext cx="12637500" cy="7563600"/>
          </a:xfrm>
          <a:prstGeom prst="rect">
            <a:avLst/>
          </a:prstGeom>
          <a:noFill/>
          <a:ln>
            <a:noFill/>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コンピュータやネットワークのセキュリティ上の弱点を発見するために、システムを実際に攻撃して侵入を試みるテストをペネトレーションテストといいます。定期的にテストをすることで、新たなセキュリティホールや設定ミスを発見し、システムの安全性を確保します。</a:t>
            </a:r>
            <a:endParaRPr sz="3000">
              <a:solidFill>
                <a:schemeClr val="dk1"/>
              </a:solidFill>
            </a:endParaRPr>
          </a:p>
        </p:txBody>
      </p:sp>
      <p:pic>
        <p:nvPicPr>
          <p:cNvPr id="755" name="Google Shape;755;p105"/>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6"/>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7000"/>
              <a:t>侵入検知システム</a:t>
            </a:r>
            <a:endParaRPr sz="7000"/>
          </a:p>
        </p:txBody>
      </p:sp>
      <p:sp>
        <p:nvSpPr>
          <p:cNvPr id="761" name="Google Shape;761;p10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54</a:t>
            </a:fld>
            <a:endParaRPr/>
          </a:p>
        </p:txBody>
      </p:sp>
      <p:sp>
        <p:nvSpPr>
          <p:cNvPr id="762" name="Google Shape;762;p106"/>
          <p:cNvSpPr txBox="1"/>
          <p:nvPr/>
        </p:nvSpPr>
        <p:spPr>
          <a:xfrm>
            <a:off x="367400" y="2189925"/>
            <a:ext cx="12637500" cy="7563600"/>
          </a:xfrm>
          <a:prstGeom prst="rect">
            <a:avLst/>
          </a:prstGeom>
          <a:noFill/>
          <a:ln>
            <a:noFill/>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侵入検知システムは、IDS（Intrusion Detection System）ともいい、</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コンピュータやネットワークに対する不正行為を検出し、通知するためのシステムです。ネットワーク上の通信を解析し、侵入手口のパターン</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と一致した場合や、異常を検出した場合には管理者へ通知します。</a:t>
            </a:r>
            <a:endParaRPr sz="3000">
              <a:solidFill>
                <a:schemeClr val="dk1"/>
              </a:solidFill>
            </a:endParaRPr>
          </a:p>
        </p:txBody>
      </p:sp>
      <p:pic>
        <p:nvPicPr>
          <p:cNvPr id="763" name="Google Shape;763;p106"/>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07"/>
          <p:cNvSpPr txBox="1">
            <a:spLocks noGrp="1"/>
          </p:cNvSpPr>
          <p:nvPr>
            <p:ph type="title"/>
          </p:nvPr>
        </p:nvSpPr>
        <p:spPr>
          <a:xfrm>
            <a:off x="659100" y="111025"/>
            <a:ext cx="117105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1100"/>
              <a:buFont typeface="Arial"/>
              <a:buNone/>
            </a:pPr>
            <a:r>
              <a:rPr lang="en-US" sz="7000"/>
              <a:t>これも知っとこ！</a:t>
            </a:r>
            <a:endParaRPr sz="7000">
              <a:solidFill>
                <a:schemeClr val="accent5"/>
              </a:solidFill>
            </a:endParaRPr>
          </a:p>
        </p:txBody>
      </p:sp>
      <p:sp>
        <p:nvSpPr>
          <p:cNvPr id="769" name="Google Shape;769;p107"/>
          <p:cNvSpPr txBox="1"/>
          <p:nvPr/>
        </p:nvSpPr>
        <p:spPr>
          <a:xfrm>
            <a:off x="522925" y="2529325"/>
            <a:ext cx="12400200" cy="28989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000" b="1">
                <a:solidFill>
                  <a:schemeClr val="dk1"/>
                </a:solidFill>
              </a:rPr>
              <a:t>バックドア</a:t>
            </a:r>
            <a:endParaRPr sz="30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3000">
                <a:solidFill>
                  <a:schemeClr val="dk1"/>
                </a:solidFill>
              </a:rPr>
              <a:t>通常の経路以外から不正に侵入するために、侵入者がサーバに仕掛けた裏の侵入経路をバックドアといいます。侵入や攻撃を受けたサーバにはバックドアが仕掛けられた可能性が高いため、ディスクのフォーマットやOSの再インストールが必要です。</a:t>
            </a:r>
            <a:endParaRPr sz="3000">
              <a:solidFill>
                <a:schemeClr val="dk1"/>
              </a:solidFill>
            </a:endParaRPr>
          </a:p>
        </p:txBody>
      </p:sp>
      <p:sp>
        <p:nvSpPr>
          <p:cNvPr id="770" name="Google Shape;770;p10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55</a:t>
            </a:fld>
            <a:endParaRPr/>
          </a:p>
        </p:txBody>
      </p:sp>
      <p:pic>
        <p:nvPicPr>
          <p:cNvPr id="771" name="Google Shape;771;p107"/>
          <p:cNvPicPr preferRelativeResize="0"/>
          <p:nvPr/>
        </p:nvPicPr>
        <p:blipFill>
          <a:blip r:embed="rId3">
            <a:alphaModFix/>
          </a:blip>
          <a:stretch>
            <a:fillRect/>
          </a:stretch>
        </p:blipFill>
        <p:spPr>
          <a:xfrm>
            <a:off x="9976700" y="-1"/>
            <a:ext cx="3028101" cy="1589751"/>
          </a:xfrm>
          <a:prstGeom prst="rect">
            <a:avLst/>
          </a:prstGeom>
          <a:noFill/>
          <a:ln>
            <a:noFill/>
          </a:ln>
        </p:spPr>
      </p:pic>
      <p:sp>
        <p:nvSpPr>
          <p:cNvPr id="772" name="Google Shape;772;p107"/>
          <p:cNvSpPr txBox="1"/>
          <p:nvPr/>
        </p:nvSpPr>
        <p:spPr>
          <a:xfrm>
            <a:off x="216350" y="591208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9"/>
                                        </p:tgtEl>
                                        <p:attrNameLst>
                                          <p:attrName>style.visibility</p:attrName>
                                        </p:attrNameLst>
                                      </p:cBhvr>
                                      <p:to>
                                        <p:strVal val="visible"/>
                                      </p:to>
                                    </p:set>
                                    <p:animEffect transition="in" filter="fade">
                                      <p:cBhvr>
                                        <p:cTn id="7" dur="1000"/>
                                        <p:tgtEl>
                                          <p:spTgt spid="7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2"/>
                                        </p:tgtEl>
                                        <p:attrNameLst>
                                          <p:attrName>style.visibility</p:attrName>
                                        </p:attrNameLst>
                                      </p:cBhvr>
                                      <p:to>
                                        <p:strVal val="visible"/>
                                      </p:to>
                                    </p:set>
                                    <p:animEffect transition="in" filter="fade">
                                      <p:cBhvr>
                                        <p:cTn id="12" dur="1000"/>
                                        <p:tgtEl>
                                          <p:spTgt spid="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08"/>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ペーア</a:t>
            </a:r>
            <a:endParaRPr b="0">
              <a:solidFill>
                <a:schemeClr val="accent5"/>
              </a:solidFill>
            </a:endParaRPr>
          </a:p>
        </p:txBody>
      </p:sp>
      <p:sp>
        <p:nvSpPr>
          <p:cNvPr id="778" name="Google Shape;778;p10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56</a:t>
            </a:fld>
            <a:endParaRPr/>
          </a:p>
        </p:txBody>
      </p:sp>
      <p:sp>
        <p:nvSpPr>
          <p:cNvPr id="779" name="Google Shape;779;p108"/>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780" name="Google Shape;780;p108"/>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781" name="Google Shape;781;p108"/>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782" name="Google Shape;782;p108"/>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時間：12分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783" name="Google Shape;783;p108"/>
          <p:cNvSpPr txBox="1"/>
          <p:nvPr/>
        </p:nvSpPr>
        <p:spPr>
          <a:xfrm>
            <a:off x="922250" y="2693900"/>
            <a:ext cx="115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59〜61</a:t>
            </a:r>
            <a:r>
              <a:rPr lang="en-US" sz="3600" b="1"/>
              <a:t>ページを開き確認してください</a:t>
            </a:r>
            <a:endParaRPr sz="3600" b="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0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57</a:t>
            </a:fld>
            <a:endParaRPr/>
          </a:p>
        </p:txBody>
      </p:sp>
      <p:sp>
        <p:nvSpPr>
          <p:cNvPr id="789" name="Google Shape;789;p10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790" name="Google Shape;790;p109"/>
          <p:cNvGraphicFramePr/>
          <p:nvPr/>
        </p:nvGraphicFramePr>
        <p:xfrm>
          <a:off x="765958" y="2208759"/>
          <a:ext cx="11472875" cy="7399152"/>
        </p:xfrm>
        <a:graphic>
          <a:graphicData uri="http://schemas.openxmlformats.org/drawingml/2006/table">
            <a:tbl>
              <a:tblPr>
                <a:noFill/>
                <a:tableStyleId>{FA9AC843-1DFC-4B63-89C1-32215674071B}</a:tableStyleId>
              </a:tblPr>
              <a:tblGrid>
                <a:gridCol w="1035850">
                  <a:extLst>
                    <a:ext uri="{9D8B030D-6E8A-4147-A177-3AD203B41FA5}">
                      <a16:colId xmlns:a16="http://schemas.microsoft.com/office/drawing/2014/main" val="20000"/>
                    </a:ext>
                  </a:extLst>
                </a:gridCol>
                <a:gridCol w="4461325">
                  <a:extLst>
                    <a:ext uri="{9D8B030D-6E8A-4147-A177-3AD203B41FA5}">
                      <a16:colId xmlns:a16="http://schemas.microsoft.com/office/drawing/2014/main" val="20001"/>
                    </a:ext>
                  </a:extLst>
                </a:gridCol>
                <a:gridCol w="5975700">
                  <a:extLst>
                    <a:ext uri="{9D8B030D-6E8A-4147-A177-3AD203B41FA5}">
                      <a16:colId xmlns:a16="http://schemas.microsoft.com/office/drawing/2014/main" val="20002"/>
                    </a:ext>
                  </a:extLst>
                </a:gridCol>
              </a:tblGrid>
              <a:tr h="65900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057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5900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弱点</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実際に</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59000">
                <a:tc>
                  <a:txBody>
                    <a:bodyPr/>
                    <a:lstStyle/>
                    <a:p>
                      <a:pPr marL="0" marR="0" lvl="0" indent="0" algn="l" rtl="0">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攻撃する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新た（な）</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59000">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設定ミス</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確保する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r h="659000">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solidFill>
                            <a:schemeClr val="dk1"/>
                          </a:solidFill>
                          <a:latin typeface="ヒラギノ角ゴ ProN W3"/>
                          <a:ea typeface="ヒラギノ角ゴ ProN W3"/>
                          <a:cs typeface="ヒラギノ角ゴ ProN W3"/>
                          <a:sym typeface="ヒラギノ角ゴ ProN W3"/>
                        </a:rPr>
                        <a:t>不正行為</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検出する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59000">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解析する</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9"/>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rgbClr val="CCCCCC"/>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侵入手口</a:t>
                      </a:r>
                      <a:endParaRPr sz="30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10575" cap="flat" cmpd="sng">
                      <a:solidFill>
                        <a:srgbClr val="CCCCCC"/>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057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1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sz="7000" b="1"/>
              <a:t>翻訳してみよう！</a:t>
            </a:r>
            <a:endParaRPr sz="7000" b="1"/>
          </a:p>
        </p:txBody>
      </p:sp>
      <p:sp>
        <p:nvSpPr>
          <p:cNvPr id="796" name="Google Shape;796;p11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11"/>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1100"/>
              <a:buFont typeface="Arial"/>
              <a:buNone/>
            </a:pPr>
            <a:r>
              <a:rPr lang="en-US" sz="7000"/>
              <a:t>Kiểm tra sự xâm nhập</a:t>
            </a:r>
            <a:endParaRPr sz="7000"/>
          </a:p>
        </p:txBody>
      </p:sp>
      <p:sp>
        <p:nvSpPr>
          <p:cNvPr id="802" name="Google Shape;802;p111"/>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59</a:t>
            </a:fld>
            <a:endParaRPr/>
          </a:p>
        </p:txBody>
      </p:sp>
      <p:sp>
        <p:nvSpPr>
          <p:cNvPr id="803" name="Google Shape;803;p111"/>
          <p:cNvSpPr txBox="1"/>
          <p:nvPr/>
        </p:nvSpPr>
        <p:spPr>
          <a:xfrm>
            <a:off x="367400" y="2303625"/>
            <a:ext cx="12349800" cy="23415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コンピュータやネットワークのセキュリティ上の弱点を発見するために、システムを実際に攻撃して侵入を試みるテストをペネトレーションテスト</a:t>
            </a:r>
            <a:r>
              <a:rPr lang="en-US" sz="3000">
                <a:solidFill>
                  <a:schemeClr val="accent5"/>
                </a:solidFill>
              </a:rPr>
              <a:t>といいます</a:t>
            </a:r>
            <a:r>
              <a:rPr lang="en-US" sz="3000">
                <a:solidFill>
                  <a:schemeClr val="dk1"/>
                </a:solidFill>
              </a:rPr>
              <a:t>。定期的にテストをする</a:t>
            </a:r>
            <a:r>
              <a:rPr lang="en-US" sz="3000">
                <a:solidFill>
                  <a:schemeClr val="accent5"/>
                </a:solidFill>
              </a:rPr>
              <a:t>ことで</a:t>
            </a:r>
            <a:r>
              <a:rPr lang="en-US" sz="3000">
                <a:solidFill>
                  <a:schemeClr val="dk1"/>
                </a:solidFill>
              </a:rPr>
              <a:t>、新たなセキュリティホールや設定ミスを発見し、システムの安全性を確保します。</a:t>
            </a:r>
            <a:endParaRPr sz="3000">
              <a:solidFill>
                <a:schemeClr val="dk1"/>
              </a:solidFill>
            </a:endParaRPr>
          </a:p>
        </p:txBody>
      </p:sp>
      <p:sp>
        <p:nvSpPr>
          <p:cNvPr id="804" name="Google Shape;804;p111"/>
          <p:cNvSpPr txBox="1"/>
          <p:nvPr/>
        </p:nvSpPr>
        <p:spPr>
          <a:xfrm>
            <a:off x="143750" y="5205775"/>
            <a:ext cx="12573600" cy="615600"/>
          </a:xfrm>
          <a:prstGeom prst="rect">
            <a:avLst/>
          </a:prstGeom>
          <a:noFill/>
          <a:ln>
            <a:noFill/>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8"/>
          <p:cNvSpPr txBox="1">
            <a:spLocks noGrp="1"/>
          </p:cNvSpPr>
          <p:nvPr>
            <p:ph type="title"/>
          </p:nvPr>
        </p:nvSpPr>
        <p:spPr>
          <a:xfrm>
            <a:off x="772975" y="954826"/>
            <a:ext cx="6028200" cy="2030700"/>
          </a:xfrm>
          <a:prstGeom prst="rect">
            <a:avLst/>
          </a:prstGeom>
          <a:noFill/>
          <a:ln>
            <a:noFill/>
          </a:ln>
        </p:spPr>
        <p:txBody>
          <a:bodyPr spcFirstLastPara="1" wrap="square" lIns="50800" tIns="50800" rIns="50800" bIns="50800" anchor="ctr" anchorCtr="0">
            <a:noAutofit/>
          </a:bodyPr>
          <a:lstStyle/>
          <a:p>
            <a:pPr marL="0" lvl="0" indent="0" algn="ctr" rtl="0">
              <a:lnSpc>
                <a:spcPct val="60000"/>
              </a:lnSpc>
              <a:spcBef>
                <a:spcPts val="0"/>
              </a:spcBef>
              <a:spcAft>
                <a:spcPts val="0"/>
              </a:spcAft>
              <a:buClr>
                <a:srgbClr val="DF1F00"/>
              </a:buClr>
              <a:buSzPts val="4800"/>
              <a:buFont typeface="Arial"/>
              <a:buNone/>
            </a:pPr>
            <a:r>
              <a:rPr lang="en-US"/>
              <a:t>ミニ</a:t>
            </a:r>
            <a:r>
              <a:rPr lang="en-US" sz="4800">
                <a:solidFill>
                  <a:srgbClr val="DF1F00"/>
                </a:solidFill>
              </a:rPr>
              <a:t>テスト</a:t>
            </a:r>
            <a:endParaRPr/>
          </a:p>
        </p:txBody>
      </p:sp>
      <p:sp>
        <p:nvSpPr>
          <p:cNvPr id="336" name="Google Shape;336;p58"/>
          <p:cNvSpPr txBox="1">
            <a:spLocks noGrp="1"/>
          </p:cNvSpPr>
          <p:nvPr>
            <p:ph type="body" idx="1"/>
          </p:nvPr>
        </p:nvSpPr>
        <p:spPr>
          <a:xfrm>
            <a:off x="671800" y="2823625"/>
            <a:ext cx="6575700" cy="4428600"/>
          </a:xfrm>
          <a:prstGeom prst="rect">
            <a:avLst/>
          </a:prstGeom>
          <a:noFill/>
          <a:ln>
            <a:noFill/>
          </a:ln>
        </p:spPr>
        <p:txBody>
          <a:bodyPr spcFirstLastPara="1" wrap="square" lIns="50800" tIns="50800" rIns="50800" bIns="50800" anchor="t" anchorCtr="0">
            <a:noAutofit/>
          </a:bodyPr>
          <a:lstStyle/>
          <a:p>
            <a:pPr marL="457200" lvl="0" indent="-406400" algn="l" rtl="0">
              <a:lnSpc>
                <a:spcPct val="150000"/>
              </a:lnSpc>
              <a:spcBef>
                <a:spcPts val="0"/>
              </a:spcBef>
              <a:spcAft>
                <a:spcPts val="0"/>
              </a:spcAft>
              <a:buSzPts val="2800"/>
              <a:buChar char="❏"/>
            </a:pPr>
            <a:r>
              <a:rPr lang="en-US" sz="2800"/>
              <a:t>URLを共有します</a:t>
            </a:r>
            <a:endParaRPr sz="3600"/>
          </a:p>
          <a:p>
            <a:pPr marL="457200" lvl="0" indent="-406400" algn="l" rtl="0">
              <a:lnSpc>
                <a:spcPct val="150000"/>
              </a:lnSpc>
              <a:spcBef>
                <a:spcPts val="0"/>
              </a:spcBef>
              <a:spcAft>
                <a:spcPts val="0"/>
              </a:spcAft>
              <a:buSzPts val="2800"/>
              <a:buChar char="❏"/>
            </a:pPr>
            <a:r>
              <a:rPr lang="en-US" sz="2800"/>
              <a:t>指示があるまで問題を解かないで</a:t>
            </a:r>
            <a:br>
              <a:rPr lang="en-US" sz="2800"/>
            </a:br>
            <a:r>
              <a:rPr lang="en-US" sz="2800"/>
              <a:t>ください</a:t>
            </a:r>
            <a:endParaRPr sz="3600"/>
          </a:p>
          <a:p>
            <a:pPr marL="457200" lvl="0" indent="-406400" algn="l" rtl="0">
              <a:lnSpc>
                <a:spcPct val="150000"/>
              </a:lnSpc>
              <a:spcBef>
                <a:spcPts val="0"/>
              </a:spcBef>
              <a:spcAft>
                <a:spcPts val="0"/>
              </a:spcAft>
              <a:buSzPts val="2800"/>
              <a:buChar char="❏"/>
            </a:pPr>
            <a:r>
              <a:rPr lang="en-US" sz="2800"/>
              <a:t>学籍番号と名前は、</a:t>
            </a:r>
            <a:br>
              <a:rPr lang="en-US" sz="2800"/>
            </a:br>
            <a:r>
              <a:rPr lang="en-US" sz="2800"/>
              <a:t>正しく入力してください</a:t>
            </a:r>
            <a:endParaRPr sz="3600"/>
          </a:p>
          <a:p>
            <a:pPr marL="457200" lvl="0" indent="-412750" algn="l" rtl="0">
              <a:lnSpc>
                <a:spcPct val="150000"/>
              </a:lnSpc>
              <a:spcBef>
                <a:spcPts val="0"/>
              </a:spcBef>
              <a:spcAft>
                <a:spcPts val="0"/>
              </a:spcAft>
              <a:buSzPts val="2900"/>
              <a:buChar char="❏"/>
            </a:pPr>
            <a:r>
              <a:rPr lang="en-US">
                <a:solidFill>
                  <a:schemeClr val="accent5"/>
                </a:solidFill>
              </a:rPr>
              <a:t>本日の出席確認</a:t>
            </a:r>
            <a:r>
              <a:rPr lang="en-US" sz="2800"/>
              <a:t>を行います</a:t>
            </a:r>
            <a:endParaRPr sz="3600"/>
          </a:p>
          <a:p>
            <a:pPr marL="457200" lvl="0" indent="-412750" algn="l" rtl="0">
              <a:lnSpc>
                <a:spcPct val="150000"/>
              </a:lnSpc>
              <a:spcBef>
                <a:spcPts val="0"/>
              </a:spcBef>
              <a:spcAft>
                <a:spcPts val="0"/>
              </a:spcAft>
              <a:buSzPts val="2900"/>
              <a:buChar char="❏"/>
            </a:pPr>
            <a:r>
              <a:rPr lang="en-US" sz="2800"/>
              <a:t>制限時間は</a:t>
            </a:r>
            <a:r>
              <a:rPr lang="en-US">
                <a:solidFill>
                  <a:schemeClr val="accent5"/>
                </a:solidFill>
              </a:rPr>
              <a:t>15</a:t>
            </a:r>
            <a:r>
              <a:rPr lang="en-US" sz="2800">
                <a:solidFill>
                  <a:schemeClr val="accent5"/>
                </a:solidFill>
              </a:rPr>
              <a:t>分間</a:t>
            </a:r>
            <a:r>
              <a:rPr lang="en-US" sz="2800"/>
              <a:t>です</a:t>
            </a:r>
            <a:endParaRPr sz="2800"/>
          </a:p>
          <a:p>
            <a:pPr marL="457200" lvl="0" indent="-406400" algn="l" rtl="0">
              <a:lnSpc>
                <a:spcPct val="150000"/>
              </a:lnSpc>
              <a:spcBef>
                <a:spcPts val="0"/>
              </a:spcBef>
              <a:spcAft>
                <a:spcPts val="0"/>
              </a:spcAft>
              <a:buSzPts val="2800"/>
              <a:buChar char="❏"/>
            </a:pPr>
            <a:r>
              <a:rPr lang="en-US" sz="2800"/>
              <a:t>サブミットの後に、解説します</a:t>
            </a:r>
            <a:endParaRPr sz="2800"/>
          </a:p>
        </p:txBody>
      </p:sp>
      <p:sp>
        <p:nvSpPr>
          <p:cNvPr id="337" name="Google Shape;337;p58"/>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pic>
        <p:nvPicPr>
          <p:cNvPr id="338" name="Google Shape;338;p58"/>
          <p:cNvPicPr preferRelativeResize="0"/>
          <p:nvPr/>
        </p:nvPicPr>
        <p:blipFill>
          <a:blip r:embed="rId3">
            <a:alphaModFix/>
          </a:blip>
          <a:stretch>
            <a:fillRect/>
          </a:stretch>
        </p:blipFill>
        <p:spPr>
          <a:xfrm>
            <a:off x="7414250" y="1524000"/>
            <a:ext cx="4876800" cy="6705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12"/>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990"/>
              <a:buFont typeface="Arial"/>
              <a:buNone/>
            </a:pPr>
            <a:r>
              <a:rPr lang="en-US" sz="7000"/>
              <a:t>Hệ thống phát hiện xâm nhập</a:t>
            </a:r>
            <a:endParaRPr sz="7000"/>
          </a:p>
        </p:txBody>
      </p:sp>
      <p:sp>
        <p:nvSpPr>
          <p:cNvPr id="810" name="Google Shape;810;p11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60</a:t>
            </a:fld>
            <a:endParaRPr/>
          </a:p>
        </p:txBody>
      </p:sp>
      <p:sp>
        <p:nvSpPr>
          <p:cNvPr id="811" name="Google Shape;811;p112"/>
          <p:cNvSpPr txBox="1"/>
          <p:nvPr/>
        </p:nvSpPr>
        <p:spPr>
          <a:xfrm>
            <a:off x="367400" y="2342325"/>
            <a:ext cx="12482700" cy="2322300"/>
          </a:xfrm>
          <a:prstGeom prst="rect">
            <a:avLst/>
          </a:prstGeom>
          <a:noFill/>
          <a:ln w="28575" cap="flat" cmpd="sng">
            <a:solidFill>
              <a:schemeClr val="accent5"/>
            </a:solidFill>
            <a:prstDash val="dot"/>
            <a:round/>
            <a:headEnd type="none" w="sm" len="sm"/>
            <a:tailEnd type="none" w="sm" len="sm"/>
          </a:ln>
        </p:spPr>
        <p:txBody>
          <a:bodyPr spcFirstLastPara="1" wrap="square" lIns="50800" tIns="50800" rIns="50800" bIns="5080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侵入検知システムは、IDS（Intrusion Detection System）ともいい、</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コンピュータやネットワークに対する不正行為を検出し、通知するためのシステムです。ネットワーク上の通信を解析し、侵入手口のパターン</a:t>
            </a:r>
            <a:endParaRPr sz="30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en-US" sz="3000">
                <a:solidFill>
                  <a:schemeClr val="dk1"/>
                </a:solidFill>
              </a:rPr>
              <a:t>と一致した場合や、異常を検出した場合には管理者へ通知します。</a:t>
            </a:r>
            <a:endParaRPr sz="3000">
              <a:solidFill>
                <a:schemeClr val="dk1"/>
              </a:solidFill>
            </a:endParaRPr>
          </a:p>
        </p:txBody>
      </p:sp>
      <p:sp>
        <p:nvSpPr>
          <p:cNvPr id="812" name="Google Shape;812;p112"/>
          <p:cNvSpPr txBox="1"/>
          <p:nvPr/>
        </p:nvSpPr>
        <p:spPr>
          <a:xfrm>
            <a:off x="133250" y="5186425"/>
            <a:ext cx="12717000" cy="615600"/>
          </a:xfrm>
          <a:prstGeom prst="rect">
            <a:avLst/>
          </a:prstGeom>
          <a:noFill/>
          <a:ln>
            <a:noFill/>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13"/>
          <p:cNvSpPr txBox="1">
            <a:spLocks noGrp="1"/>
          </p:cNvSpPr>
          <p:nvPr>
            <p:ph type="title"/>
          </p:nvPr>
        </p:nvSpPr>
        <p:spPr>
          <a:xfrm>
            <a:off x="659100" y="111025"/>
            <a:ext cx="11710500" cy="19344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1100"/>
              <a:buFont typeface="Arial"/>
              <a:buNone/>
            </a:pPr>
            <a:r>
              <a:rPr lang="en-US" sz="5900"/>
              <a:t>Cùng biết thêm </a:t>
            </a:r>
            <a:endParaRPr sz="5900"/>
          </a:p>
          <a:p>
            <a:pPr marL="0" lvl="0" indent="0" algn="l" rtl="0">
              <a:spcBef>
                <a:spcPts val="0"/>
              </a:spcBef>
              <a:spcAft>
                <a:spcPts val="0"/>
              </a:spcAft>
              <a:buClr>
                <a:schemeClr val="dk1"/>
              </a:buClr>
              <a:buSzPts val="1100"/>
              <a:buFont typeface="Arial"/>
              <a:buNone/>
            </a:pPr>
            <a:r>
              <a:rPr lang="en-US" sz="5900"/>
              <a:t>cái này nữa nhé！</a:t>
            </a:r>
            <a:endParaRPr sz="7000"/>
          </a:p>
        </p:txBody>
      </p:sp>
      <p:sp>
        <p:nvSpPr>
          <p:cNvPr id="818" name="Google Shape;818;p113"/>
          <p:cNvSpPr txBox="1"/>
          <p:nvPr/>
        </p:nvSpPr>
        <p:spPr>
          <a:xfrm>
            <a:off x="314250" y="2432550"/>
            <a:ext cx="12400200" cy="28989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000" b="1">
                <a:solidFill>
                  <a:schemeClr val="dk1"/>
                </a:solidFill>
              </a:rPr>
              <a:t>バックドア</a:t>
            </a:r>
            <a:endParaRPr sz="3000" b="1">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3000">
                <a:solidFill>
                  <a:schemeClr val="dk1"/>
                </a:solidFill>
              </a:rPr>
              <a:t>通常の経路以外から不正に侵入するために、侵入者がサーバに仕掛けた裏の侵入経路</a:t>
            </a:r>
            <a:r>
              <a:rPr lang="en-US" sz="3000">
                <a:solidFill>
                  <a:schemeClr val="accent5"/>
                </a:solidFill>
              </a:rPr>
              <a:t>を</a:t>
            </a:r>
            <a:r>
              <a:rPr lang="en-US" sz="3000">
                <a:solidFill>
                  <a:schemeClr val="dk1"/>
                </a:solidFill>
              </a:rPr>
              <a:t>バックドア</a:t>
            </a:r>
            <a:r>
              <a:rPr lang="en-US" sz="3000">
                <a:solidFill>
                  <a:schemeClr val="accent5"/>
                </a:solidFill>
              </a:rPr>
              <a:t>といいます</a:t>
            </a:r>
            <a:r>
              <a:rPr lang="en-US" sz="3000">
                <a:solidFill>
                  <a:schemeClr val="dk1"/>
                </a:solidFill>
              </a:rPr>
              <a:t>。侵入や攻撃を受けたサーバにはバックドアが仕掛けられた可能性が高い</a:t>
            </a:r>
            <a:r>
              <a:rPr lang="en-US" sz="3000">
                <a:solidFill>
                  <a:schemeClr val="accent5"/>
                </a:solidFill>
              </a:rPr>
              <a:t>ため</a:t>
            </a:r>
            <a:r>
              <a:rPr lang="en-US" sz="3000">
                <a:solidFill>
                  <a:schemeClr val="dk1"/>
                </a:solidFill>
              </a:rPr>
              <a:t>、ディスクのフォーマットやOSの再インストールが</a:t>
            </a:r>
            <a:r>
              <a:rPr lang="en-US" sz="3000">
                <a:solidFill>
                  <a:schemeClr val="accent5"/>
                </a:solidFill>
              </a:rPr>
              <a:t>必要です</a:t>
            </a:r>
            <a:r>
              <a:rPr lang="en-US" sz="3000">
                <a:solidFill>
                  <a:schemeClr val="dk1"/>
                </a:solidFill>
              </a:rPr>
              <a:t>。</a:t>
            </a:r>
            <a:endParaRPr sz="3000">
              <a:solidFill>
                <a:schemeClr val="dk1"/>
              </a:solidFill>
            </a:endParaRPr>
          </a:p>
        </p:txBody>
      </p:sp>
      <p:sp>
        <p:nvSpPr>
          <p:cNvPr id="819" name="Google Shape;819;p11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None/>
            </a:pPr>
            <a:fld id="{00000000-1234-1234-1234-123412341234}" type="slidenum">
              <a:rPr lang="en-US"/>
              <a:t>61</a:t>
            </a:fld>
            <a:endParaRPr/>
          </a:p>
        </p:txBody>
      </p:sp>
      <p:pic>
        <p:nvPicPr>
          <p:cNvPr id="820" name="Google Shape;820;p113"/>
          <p:cNvPicPr preferRelativeResize="0"/>
          <p:nvPr/>
        </p:nvPicPr>
        <p:blipFill>
          <a:blip r:embed="rId3">
            <a:alphaModFix/>
          </a:blip>
          <a:stretch>
            <a:fillRect/>
          </a:stretch>
        </p:blipFill>
        <p:spPr>
          <a:xfrm>
            <a:off x="9976700" y="-1"/>
            <a:ext cx="3028101" cy="1589751"/>
          </a:xfrm>
          <a:prstGeom prst="rect">
            <a:avLst/>
          </a:prstGeom>
          <a:noFill/>
          <a:ln>
            <a:noFill/>
          </a:ln>
        </p:spPr>
      </p:pic>
      <p:sp>
        <p:nvSpPr>
          <p:cNvPr id="821" name="Google Shape;821;p113"/>
          <p:cNvSpPr txBox="1"/>
          <p:nvPr/>
        </p:nvSpPr>
        <p:spPr>
          <a:xfrm>
            <a:off x="216350" y="591208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0" algn="just" rtl="0">
              <a:lnSpc>
                <a:spcPct val="115000"/>
              </a:lnSpc>
              <a:spcBef>
                <a:spcPts val="0"/>
              </a:spcBef>
              <a:spcAft>
                <a:spcPts val="0"/>
              </a:spcAft>
              <a:buNone/>
            </a:pPr>
            <a:endParaRPr sz="3000">
              <a:solidFill>
                <a:schemeClr val="dk1"/>
              </a:solidFill>
            </a:endParaRPr>
          </a:p>
        </p:txBody>
      </p:sp>
      <p:sp>
        <p:nvSpPr>
          <p:cNvPr id="822" name="Google Shape;822;p113"/>
          <p:cNvSpPr txBox="1"/>
          <p:nvPr/>
        </p:nvSpPr>
        <p:spPr>
          <a:xfrm>
            <a:off x="157050" y="5573475"/>
            <a:ext cx="12572100" cy="931200"/>
          </a:xfrm>
          <a:prstGeom prst="rect">
            <a:avLst/>
          </a:prstGeom>
          <a:noFill/>
          <a:ln>
            <a:noFill/>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sz="3000" b="1">
              <a:solidFill>
                <a:schemeClr val="dk1"/>
              </a:solidFill>
            </a:endParaRPr>
          </a:p>
          <a:p>
            <a:pPr marL="457200" lvl="0" indent="0" algn="just" rtl="0">
              <a:lnSpc>
                <a:spcPct val="115000"/>
              </a:lnSpc>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8"/>
                                        </p:tgtEl>
                                        <p:attrNameLst>
                                          <p:attrName>style.visibility</p:attrName>
                                        </p:attrNameLst>
                                      </p:cBhvr>
                                      <p:to>
                                        <p:strVal val="visible"/>
                                      </p:to>
                                    </p:set>
                                    <p:animEffect transition="in" filter="fade">
                                      <p:cBhvr>
                                        <p:cTn id="7" dur="1000"/>
                                        <p:tgtEl>
                                          <p:spTgt spid="8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1"/>
                                        </p:tgtEl>
                                        <p:attrNameLst>
                                          <p:attrName>style.visibility</p:attrName>
                                        </p:attrNameLst>
                                      </p:cBhvr>
                                      <p:to>
                                        <p:strVal val="visible"/>
                                      </p:to>
                                    </p:set>
                                    <p:animEffect transition="in" filter="fade">
                                      <p:cBhvr>
                                        <p:cTn id="12" dur="1000"/>
                                        <p:tgtEl>
                                          <p:spTgt spid="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1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62</a:t>
            </a:fld>
            <a:endParaRPr/>
          </a:p>
        </p:txBody>
      </p:sp>
      <p:sp>
        <p:nvSpPr>
          <p:cNvPr id="828" name="Google Shape;828;p11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用語</a:t>
            </a:r>
            <a:endParaRPr/>
          </a:p>
        </p:txBody>
      </p:sp>
      <p:graphicFrame>
        <p:nvGraphicFramePr>
          <p:cNvPr id="829" name="Google Shape;829;p114"/>
          <p:cNvGraphicFramePr/>
          <p:nvPr/>
        </p:nvGraphicFramePr>
        <p:xfrm>
          <a:off x="487508" y="2425934"/>
          <a:ext cx="12111475" cy="4106250"/>
        </p:xfrm>
        <a:graphic>
          <a:graphicData uri="http://schemas.openxmlformats.org/drawingml/2006/table">
            <a:tbl>
              <a:tblPr>
                <a:noFill/>
                <a:tableStyleId>{FA9AC843-1DFC-4B63-89C1-32215674071B}</a:tableStyleId>
              </a:tblPr>
              <a:tblGrid>
                <a:gridCol w="1093500">
                  <a:extLst>
                    <a:ext uri="{9D8B030D-6E8A-4147-A177-3AD203B41FA5}">
                      <a16:colId xmlns:a16="http://schemas.microsoft.com/office/drawing/2014/main" val="20000"/>
                    </a:ext>
                  </a:extLst>
                </a:gridCol>
                <a:gridCol w="3104400">
                  <a:extLst>
                    <a:ext uri="{9D8B030D-6E8A-4147-A177-3AD203B41FA5}">
                      <a16:colId xmlns:a16="http://schemas.microsoft.com/office/drawing/2014/main" val="20001"/>
                    </a:ext>
                  </a:extLst>
                </a:gridCol>
                <a:gridCol w="7913575">
                  <a:extLst>
                    <a:ext uri="{9D8B030D-6E8A-4147-A177-3AD203B41FA5}">
                      <a16:colId xmlns:a16="http://schemas.microsoft.com/office/drawing/2014/main" val="20002"/>
                    </a:ext>
                  </a:extLst>
                </a:gridCol>
              </a:tblGrid>
              <a:tr h="97325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用語</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意味</a:t>
                      </a:r>
                      <a:endParaRPr sz="3000" b="1"/>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721775">
                <a:tc>
                  <a:txBody>
                    <a:bodyPr/>
                    <a:lstStyle/>
                    <a:p>
                      <a:pPr marL="0" marR="0" lvl="0" indent="0" algn="ctr"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6</a:t>
                      </a: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tc>
                  <a:txBody>
                    <a:bodyPr/>
                    <a:lstStyle/>
                    <a:p>
                      <a:pPr marL="0" marR="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ぺネトレーション</a:t>
                      </a:r>
                      <a:endParaRPr sz="2800">
                        <a:latin typeface="ヒラギノ角ゴ ProN W3"/>
                        <a:ea typeface="ヒラギノ角ゴ ProN W3"/>
                        <a:cs typeface="ヒラギノ角ゴ ProN W3"/>
                        <a:sym typeface="ヒラギノ角ゴ ProN W3"/>
                      </a:endParaRPr>
                    </a:p>
                    <a:p>
                      <a:pPr marL="0" marR="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テスト</a:t>
                      </a:r>
                      <a:endParaRPr sz="2800">
                        <a:latin typeface="ヒラギノ角ゴ ProN W3"/>
                        <a:ea typeface="ヒラギノ角ゴ ProN W3"/>
                        <a:cs typeface="ヒラギノ角ゴ ProN W3"/>
                        <a:sym typeface="ヒラギノ角ゴ ProN W3"/>
                      </a:endParaRPr>
                    </a:p>
                  </a:txBody>
                  <a:tcPr marL="91425" marR="91425" marT="91425" marB="91425"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solidFill>
                      <a:srgbClr val="E3E5E8"/>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2800">
                          <a:latin typeface="ヒラギノ角ゴ ProN W3"/>
                          <a:ea typeface="ヒラギノ角ゴ ProN W3"/>
                          <a:cs typeface="ヒラギノ角ゴ ProN W3"/>
                          <a:sym typeface="ヒラギノ角ゴ ProN W3"/>
                        </a:rPr>
                        <a:t> システムを実際に攻撃して侵入を試みるテスト</a:t>
                      </a: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E3E5E8"/>
                    </a:solidFill>
                  </a:tcPr>
                </a:tc>
                <a:extLst>
                  <a:ext uri="{0D108BD9-81ED-4DB2-BD59-A6C34878D82A}">
                    <a16:rowId xmlns:a16="http://schemas.microsoft.com/office/drawing/2014/main" val="10001"/>
                  </a:ext>
                </a:extLst>
              </a:tr>
              <a:tr h="1411225">
                <a:tc>
                  <a:txBody>
                    <a:bodyPr/>
                    <a:lstStyle/>
                    <a:p>
                      <a:pPr marL="0" marR="0" lvl="0" indent="0" algn="ctr"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7</a:t>
                      </a:r>
                      <a:endParaRPr sz="28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バックドア</a:t>
                      </a:r>
                      <a:endParaRPr sz="2800">
                        <a:latin typeface="ヒラギノ角ゴ ProN W3"/>
                        <a:ea typeface="ヒラギノ角ゴ ProN W3"/>
                        <a:cs typeface="ヒラギノ角ゴ ProN W3"/>
                        <a:sym typeface="ヒラギノ角ゴ ProN W3"/>
                      </a:endParaRPr>
                    </a:p>
                  </a:txBody>
                  <a:tcPr marL="91425" marR="91425" marT="91425" marB="91425" anchor="ctr">
                    <a:lnL w="10575" cap="flat" cmpd="sng">
                      <a:solidFill>
                        <a:schemeClr val="lt2"/>
                      </a:solidFill>
                      <a:prstDash val="solid"/>
                      <a:round/>
                      <a:headEnd type="none" w="sm" len="sm"/>
                      <a:tailEnd type="none" w="sm" len="sm"/>
                    </a:lnL>
                    <a:lnR w="10575" cap="flat" cmpd="sng">
                      <a:solidFill>
                        <a:schemeClr val="lt2"/>
                      </a:solidFill>
                      <a:prstDash val="solid"/>
                      <a:round/>
                      <a:headEnd type="none" w="sm" len="sm"/>
                      <a:tailEnd type="none" w="sm" len="sm"/>
                    </a:lnR>
                    <a:lnT w="10575" cap="flat" cmpd="sng">
                      <a:solidFill>
                        <a:schemeClr val="lt2"/>
                      </a:solidFill>
                      <a:prstDash val="solid"/>
                      <a:round/>
                      <a:headEnd type="none" w="sm" len="sm"/>
                      <a:tailEnd type="none" w="sm" len="sm"/>
                    </a:lnT>
                    <a:lnB w="1057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US" sz="2800">
                          <a:latin typeface="ヒラギノ角ゴ ProN W3"/>
                          <a:ea typeface="ヒラギノ角ゴ ProN W3"/>
                          <a:cs typeface="ヒラギノ角ゴ ProN W3"/>
                          <a:sym typeface="ヒラギノ角ゴ ProN W3"/>
                        </a:rPr>
                        <a:t> 侵入者が通常の経路以外から不正侵入する</a:t>
                      </a:r>
                      <a:br>
                        <a:rPr lang="en-US" sz="2800">
                          <a:latin typeface="ヒラギノ角ゴ ProN W3"/>
                          <a:ea typeface="ヒラギノ角ゴ ProN W3"/>
                          <a:cs typeface="ヒラギノ角ゴ ProN W3"/>
                          <a:sym typeface="ヒラギノ角ゴ ProN W3"/>
                        </a:rPr>
                      </a:br>
                      <a:r>
                        <a:rPr lang="en-US" sz="2800">
                          <a:latin typeface="ヒラギノ角ゴ ProN W3"/>
                          <a:ea typeface="ヒラギノ角ゴ ProN W3"/>
                          <a:cs typeface="ヒラギノ角ゴ ProN W3"/>
                          <a:sym typeface="ヒラギノ角ゴ ProN W3"/>
                        </a:rPr>
                        <a:t> ために仕掛けた裏経路</a:t>
                      </a:r>
                      <a:endParaRPr sz="2800">
                        <a:latin typeface="ヒラギノ角ゴ ProN W3"/>
                        <a:ea typeface="ヒラギノ角ゴ ProN W3"/>
                        <a:cs typeface="ヒラギノ角ゴ ProN W3"/>
                        <a:sym typeface="ヒラギノ角ゴ ProN W3"/>
                      </a:endParaRPr>
                    </a:p>
                  </a:txBody>
                  <a:tcPr marL="28575" marR="28575" marT="19050" marB="19050" anchor="ctr">
                    <a:lnL w="1057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15"/>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1">
                <a:solidFill>
                  <a:srgbClr val="CC0000"/>
                </a:solidFill>
              </a:rPr>
              <a:t>FE試験問題</a:t>
            </a:r>
            <a:endParaRPr b="1">
              <a:solidFill>
                <a:srgbClr val="CC0000"/>
              </a:solidFill>
            </a:endParaRPr>
          </a:p>
        </p:txBody>
      </p:sp>
      <p:sp>
        <p:nvSpPr>
          <p:cNvPr id="835" name="Google Shape;835;p115"/>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問題1</a:t>
            </a:r>
            <a:endParaRPr/>
          </a:p>
        </p:txBody>
      </p:sp>
      <p:sp>
        <p:nvSpPr>
          <p:cNvPr id="841" name="Google Shape;841;p11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64</a:t>
            </a:fld>
            <a:endParaRPr/>
          </a:p>
        </p:txBody>
      </p:sp>
      <p:sp>
        <p:nvSpPr>
          <p:cNvPr id="842" name="Google Shape;842;p116"/>
          <p:cNvSpPr txBox="1"/>
          <p:nvPr/>
        </p:nvSpPr>
        <p:spPr>
          <a:xfrm>
            <a:off x="599475" y="2293975"/>
            <a:ext cx="12286800" cy="66213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200" b="1">
                <a:solidFill>
                  <a:schemeClr val="dk1"/>
                </a:solidFill>
              </a:rPr>
              <a:t>WAF(Web Application Firewall)を利用する目的はどれか。</a:t>
            </a:r>
            <a:endParaRPr sz="3200" b="1">
              <a:solidFill>
                <a:schemeClr val="dk1"/>
              </a:solidFill>
            </a:endParaRPr>
          </a:p>
          <a:p>
            <a:pPr marL="0" marR="0" lvl="0" indent="0" algn="l" rtl="0">
              <a:lnSpc>
                <a:spcPct val="100000"/>
              </a:lnSpc>
              <a:spcBef>
                <a:spcPts val="0"/>
              </a:spcBef>
              <a:spcAft>
                <a:spcPts val="0"/>
              </a:spcAft>
              <a:buNone/>
            </a:pPr>
            <a:endParaRPr sz="3200" b="1">
              <a:solidFill>
                <a:schemeClr val="dk1"/>
              </a:solidFill>
            </a:endParaRPr>
          </a:p>
          <a:p>
            <a:pPr marL="457200" marR="0" lvl="0" indent="-419100" algn="l" rtl="0">
              <a:lnSpc>
                <a:spcPct val="150000"/>
              </a:lnSpc>
              <a:spcBef>
                <a:spcPts val="1000"/>
              </a:spcBef>
              <a:spcAft>
                <a:spcPts val="0"/>
              </a:spcAft>
              <a:buClr>
                <a:schemeClr val="dk1"/>
              </a:buClr>
              <a:buSzPts val="3000"/>
              <a:buAutoNum type="arabicPeriod"/>
            </a:pPr>
            <a:r>
              <a:rPr lang="en-US" sz="3000">
                <a:solidFill>
                  <a:schemeClr val="dk1"/>
                </a:solidFill>
              </a:rPr>
              <a:t>Webサーバ及びWebアプリケーションに起因する脆弱性への攻撃を遮断する。</a:t>
            </a:r>
            <a:endParaRPr sz="3000">
              <a:solidFill>
                <a:schemeClr val="dk1"/>
              </a:solidFill>
            </a:endParaRPr>
          </a:p>
          <a:p>
            <a:pPr marL="457200" marR="0" lvl="0" indent="-419100" algn="l" rtl="0">
              <a:lnSpc>
                <a:spcPct val="150000"/>
              </a:lnSpc>
              <a:spcBef>
                <a:spcPts val="1000"/>
              </a:spcBef>
              <a:spcAft>
                <a:spcPts val="0"/>
              </a:spcAft>
              <a:buClr>
                <a:schemeClr val="dk1"/>
              </a:buClr>
              <a:buSzPts val="3000"/>
              <a:buAutoNum type="arabicPeriod"/>
            </a:pPr>
            <a:r>
              <a:rPr lang="en-US" sz="3000">
                <a:solidFill>
                  <a:schemeClr val="dk1"/>
                </a:solidFill>
              </a:rPr>
              <a:t>Webサーバ内でワームの侵入を検知し、ワームの自動駆除を行う。</a:t>
            </a:r>
            <a:endParaRPr sz="3000">
              <a:solidFill>
                <a:schemeClr val="dk1"/>
              </a:solidFill>
            </a:endParaRPr>
          </a:p>
          <a:p>
            <a:pPr marL="457200" marR="0" lvl="0" indent="-419100" algn="l" rtl="0">
              <a:lnSpc>
                <a:spcPct val="150000"/>
              </a:lnSpc>
              <a:spcBef>
                <a:spcPts val="1000"/>
              </a:spcBef>
              <a:spcAft>
                <a:spcPts val="0"/>
              </a:spcAft>
              <a:buClr>
                <a:schemeClr val="dk1"/>
              </a:buClr>
              <a:buSzPts val="3000"/>
              <a:buAutoNum type="arabicPeriod"/>
            </a:pPr>
            <a:r>
              <a:rPr lang="en-US" sz="3000">
                <a:solidFill>
                  <a:schemeClr val="dk1"/>
                </a:solidFill>
              </a:rPr>
              <a:t>Webサーバのコンテンツ開発の結合テスト時に</a:t>
            </a:r>
            <a:br>
              <a:rPr lang="en-US" sz="3000">
                <a:solidFill>
                  <a:schemeClr val="dk1"/>
                </a:solidFill>
              </a:rPr>
            </a:br>
            <a:r>
              <a:rPr lang="en-US" sz="3000">
                <a:solidFill>
                  <a:schemeClr val="dk1"/>
                </a:solidFill>
              </a:rPr>
              <a:t>Webアプリケーションの脆弱性や不整合を検知する。</a:t>
            </a:r>
            <a:endParaRPr sz="3000">
              <a:solidFill>
                <a:schemeClr val="dk1"/>
              </a:solidFill>
            </a:endParaRPr>
          </a:p>
          <a:p>
            <a:pPr marL="457200" marR="0" lvl="0" indent="-419100" algn="l" rtl="0">
              <a:lnSpc>
                <a:spcPct val="150000"/>
              </a:lnSpc>
              <a:spcBef>
                <a:spcPts val="1000"/>
              </a:spcBef>
              <a:spcAft>
                <a:spcPts val="1000"/>
              </a:spcAft>
              <a:buClr>
                <a:schemeClr val="dk1"/>
              </a:buClr>
              <a:buSzPts val="3000"/>
              <a:buAutoNum type="arabicPeriod"/>
            </a:pPr>
            <a:r>
              <a:rPr lang="en-US" sz="3000">
                <a:solidFill>
                  <a:schemeClr val="dk1"/>
                </a:solidFill>
              </a:rPr>
              <a:t>Webサーバのセキュリティホールを発見し、OSのセキュリティ</a:t>
            </a:r>
            <a:br>
              <a:rPr lang="en-US" sz="3000">
                <a:solidFill>
                  <a:schemeClr val="dk1"/>
                </a:solidFill>
              </a:rPr>
            </a:br>
            <a:r>
              <a:rPr lang="en-US" sz="3000">
                <a:solidFill>
                  <a:schemeClr val="dk1"/>
                </a:solidFill>
              </a:rPr>
              <a:t>パッチを適用する。</a:t>
            </a:r>
            <a:endParaRPr sz="30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1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問題2</a:t>
            </a:r>
            <a:endParaRPr/>
          </a:p>
        </p:txBody>
      </p:sp>
      <p:sp>
        <p:nvSpPr>
          <p:cNvPr id="848" name="Google Shape;848;p11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65</a:t>
            </a:fld>
            <a:endParaRPr/>
          </a:p>
        </p:txBody>
      </p:sp>
      <p:sp>
        <p:nvSpPr>
          <p:cNvPr id="849" name="Google Shape;849;p117"/>
          <p:cNvSpPr txBox="1"/>
          <p:nvPr/>
        </p:nvSpPr>
        <p:spPr>
          <a:xfrm>
            <a:off x="599475" y="2293975"/>
            <a:ext cx="12286800" cy="6621300"/>
          </a:xfrm>
          <a:prstGeom prst="rect">
            <a:avLst/>
          </a:prstGeom>
          <a:noFill/>
          <a:ln>
            <a:noFill/>
          </a:ln>
        </p:spPr>
        <p:txBody>
          <a:bodyPr spcFirstLastPara="1" wrap="square" lIns="50800" tIns="50800" rIns="50800" bIns="50800" anchor="t" anchorCtr="0">
            <a:normAutofit/>
          </a:bodyPr>
          <a:lstStyle/>
          <a:p>
            <a:pPr marL="0" marR="0" lvl="0" indent="0" algn="l" rtl="0">
              <a:lnSpc>
                <a:spcPct val="115000"/>
              </a:lnSpc>
              <a:spcBef>
                <a:spcPts val="0"/>
              </a:spcBef>
              <a:spcAft>
                <a:spcPts val="0"/>
              </a:spcAft>
              <a:buNone/>
            </a:pPr>
            <a:r>
              <a:rPr lang="en-US" sz="3200" b="1">
                <a:solidFill>
                  <a:schemeClr val="dk1"/>
                </a:solidFill>
              </a:rPr>
              <a:t>企業内ネットワークやサーバに侵入するために攻撃者が組み込むものはどれか。</a:t>
            </a:r>
            <a:endParaRPr sz="3200" b="1">
              <a:solidFill>
                <a:schemeClr val="dk1"/>
              </a:solidFill>
            </a:endParaRPr>
          </a:p>
          <a:p>
            <a:pPr marL="0" marR="0" lvl="0" indent="0" algn="l" rtl="0">
              <a:lnSpc>
                <a:spcPct val="100000"/>
              </a:lnSpc>
              <a:spcBef>
                <a:spcPts val="0"/>
              </a:spcBef>
              <a:spcAft>
                <a:spcPts val="0"/>
              </a:spcAft>
              <a:buNone/>
            </a:pPr>
            <a:endParaRPr sz="3200" b="1">
              <a:solidFill>
                <a:schemeClr val="dk1"/>
              </a:solidFill>
            </a:endParaRPr>
          </a:p>
          <a:p>
            <a:pPr marL="457200" marR="0" lvl="0" indent="-419100" algn="l" rtl="0">
              <a:lnSpc>
                <a:spcPct val="150000"/>
              </a:lnSpc>
              <a:spcBef>
                <a:spcPts val="1000"/>
              </a:spcBef>
              <a:spcAft>
                <a:spcPts val="0"/>
              </a:spcAft>
              <a:buClr>
                <a:schemeClr val="dk1"/>
              </a:buClr>
              <a:buSzPts val="3000"/>
              <a:buAutoNum type="arabicPeriod"/>
            </a:pPr>
            <a:r>
              <a:rPr lang="en-US" sz="3000">
                <a:solidFill>
                  <a:schemeClr val="dk1"/>
                </a:solidFill>
              </a:rPr>
              <a:t>シンクライアントエージェント</a:t>
            </a:r>
            <a:endParaRPr sz="3000">
              <a:solidFill>
                <a:schemeClr val="dk1"/>
              </a:solidFill>
            </a:endParaRPr>
          </a:p>
          <a:p>
            <a:pPr marL="457200" marR="0" lvl="0" indent="-419100" algn="l" rtl="0">
              <a:lnSpc>
                <a:spcPct val="150000"/>
              </a:lnSpc>
              <a:spcBef>
                <a:spcPts val="1000"/>
              </a:spcBef>
              <a:spcAft>
                <a:spcPts val="0"/>
              </a:spcAft>
              <a:buClr>
                <a:schemeClr val="dk1"/>
              </a:buClr>
              <a:buSzPts val="3000"/>
              <a:buAutoNum type="arabicPeriod"/>
            </a:pPr>
            <a:r>
              <a:rPr lang="en-US" sz="3000">
                <a:solidFill>
                  <a:schemeClr val="dk1"/>
                </a:solidFill>
              </a:rPr>
              <a:t>ストリクトルーティング</a:t>
            </a:r>
            <a:endParaRPr sz="3000">
              <a:solidFill>
                <a:schemeClr val="dk1"/>
              </a:solidFill>
            </a:endParaRPr>
          </a:p>
          <a:p>
            <a:pPr marL="457200" marR="0" lvl="0" indent="-419100" algn="l" rtl="0">
              <a:lnSpc>
                <a:spcPct val="150000"/>
              </a:lnSpc>
              <a:spcBef>
                <a:spcPts val="1000"/>
              </a:spcBef>
              <a:spcAft>
                <a:spcPts val="0"/>
              </a:spcAft>
              <a:buClr>
                <a:schemeClr val="dk1"/>
              </a:buClr>
              <a:buSzPts val="3000"/>
              <a:buAutoNum type="arabicPeriod"/>
            </a:pPr>
            <a:r>
              <a:rPr lang="en-US" sz="3000">
                <a:solidFill>
                  <a:schemeClr val="dk1"/>
                </a:solidFill>
              </a:rPr>
              <a:t>ディジタルフォレンジックス</a:t>
            </a:r>
            <a:endParaRPr sz="3000">
              <a:solidFill>
                <a:schemeClr val="dk1"/>
              </a:solidFill>
            </a:endParaRPr>
          </a:p>
          <a:p>
            <a:pPr marL="457200" marR="0" lvl="0" indent="-419100" algn="l" rtl="0">
              <a:lnSpc>
                <a:spcPct val="150000"/>
              </a:lnSpc>
              <a:spcBef>
                <a:spcPts val="1000"/>
              </a:spcBef>
              <a:spcAft>
                <a:spcPts val="1000"/>
              </a:spcAft>
              <a:buClr>
                <a:schemeClr val="dk1"/>
              </a:buClr>
              <a:buSzPts val="3000"/>
              <a:buAutoNum type="arabicPeriod"/>
            </a:pPr>
            <a:r>
              <a:rPr lang="en-US" sz="3000">
                <a:solidFill>
                  <a:schemeClr val="dk1"/>
                </a:solidFill>
              </a:rPr>
              <a:t>バックドア</a:t>
            </a:r>
            <a:endParaRPr sz="30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1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聞き取り</a:t>
            </a:r>
            <a:endParaRPr b="1"/>
          </a:p>
        </p:txBody>
      </p:sp>
      <p:sp>
        <p:nvSpPr>
          <p:cNvPr id="855" name="Google Shape;855;p11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9"/>
          <p:cNvSpPr txBox="1">
            <a:spLocks noGrp="1"/>
          </p:cNvSpPr>
          <p:nvPr>
            <p:ph type="title"/>
          </p:nvPr>
        </p:nvSpPr>
        <p:spPr>
          <a:xfrm>
            <a:off x="1270000" y="70172"/>
            <a:ext cx="108984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聞き取り</a:t>
            </a:r>
            <a:endParaRPr b="1"/>
          </a:p>
        </p:txBody>
      </p:sp>
      <p:sp>
        <p:nvSpPr>
          <p:cNvPr id="861" name="Google Shape;861;p1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67</a:t>
            </a:fld>
            <a:endParaRPr/>
          </a:p>
        </p:txBody>
      </p:sp>
      <p:sp>
        <p:nvSpPr>
          <p:cNvPr id="862" name="Google Shape;862;p119"/>
          <p:cNvSpPr txBox="1">
            <a:spLocks noGrp="1"/>
          </p:cNvSpPr>
          <p:nvPr>
            <p:ph type="body" idx="1"/>
          </p:nvPr>
        </p:nvSpPr>
        <p:spPr>
          <a:xfrm>
            <a:off x="513900" y="2359225"/>
            <a:ext cx="12203400" cy="69798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0"/>
              </a:spcBef>
              <a:spcAft>
                <a:spcPts val="0"/>
              </a:spcAft>
              <a:buClr>
                <a:srgbClr val="000000"/>
              </a:buClr>
              <a:buSzPts val="2528"/>
              <a:buFont typeface="Arial"/>
              <a:buNone/>
            </a:pPr>
            <a:endParaRPr sz="3000"/>
          </a:p>
          <a:p>
            <a:pPr marL="0" lvl="0" indent="0" algn="l" rtl="0">
              <a:lnSpc>
                <a:spcPct val="100000"/>
              </a:lnSpc>
              <a:spcBef>
                <a:spcPts val="0"/>
              </a:spcBef>
              <a:spcAft>
                <a:spcPts val="0"/>
              </a:spcAft>
              <a:buClr>
                <a:srgbClr val="000000"/>
              </a:buClr>
              <a:buSzPts val="2528"/>
              <a:buFont typeface="Arial"/>
              <a:buNone/>
            </a:pPr>
            <a:r>
              <a:rPr lang="en-US" sz="3000">
                <a:latin typeface="Arial"/>
                <a:ea typeface="Arial"/>
                <a:cs typeface="Arial"/>
                <a:sym typeface="Arial"/>
              </a:rPr>
              <a:t>1. </a:t>
            </a:r>
            <a:r>
              <a:rPr lang="en-US" sz="3000"/>
              <a:t>聞き取りの問題を配ります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2. 本文の内容を確認してください</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3. 音声を</a:t>
            </a:r>
            <a:r>
              <a:rPr lang="en-US" sz="3000"/>
              <a:t>2</a:t>
            </a:r>
            <a:r>
              <a:rPr lang="en-US" sz="3000">
                <a:latin typeface="Arial"/>
                <a:ea typeface="Arial"/>
                <a:cs typeface="Arial"/>
                <a:sym typeface="Arial"/>
              </a:rPr>
              <a:t>回流します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latin typeface="Arial"/>
                <a:ea typeface="Arial"/>
                <a:cs typeface="Arial"/>
                <a:sym typeface="Arial"/>
              </a:rPr>
              <a:t>1回目：</a:t>
            </a:r>
            <a:r>
              <a:rPr lang="en-US" sz="3000" b="1">
                <a:solidFill>
                  <a:srgbClr val="C63024"/>
                </a:solidFill>
              </a:rPr>
              <a:t>通常スピード</a:t>
            </a:r>
            <a:r>
              <a:rPr lang="en-US" sz="3000">
                <a:latin typeface="Arial"/>
                <a:ea typeface="Arial"/>
                <a:cs typeface="Arial"/>
                <a:sym typeface="Arial"/>
              </a:rPr>
              <a:t>で音声を流す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t>2</a:t>
            </a:r>
            <a:r>
              <a:rPr lang="en-US" sz="3000">
                <a:latin typeface="Arial"/>
                <a:ea typeface="Arial"/>
                <a:cs typeface="Arial"/>
                <a:sym typeface="Arial"/>
              </a:rPr>
              <a:t>回目：</a:t>
            </a:r>
            <a:r>
              <a:rPr lang="en-US" sz="3000" b="1">
                <a:solidFill>
                  <a:srgbClr val="C63024"/>
                </a:solidFill>
              </a:rPr>
              <a:t>途中で一時停止しながら通常スピード</a:t>
            </a:r>
            <a:r>
              <a:rPr lang="en-US" sz="3000"/>
              <a:t>で</a:t>
            </a:r>
            <a:r>
              <a:rPr lang="en-US" sz="3000">
                <a:latin typeface="Arial"/>
                <a:ea typeface="Arial"/>
                <a:cs typeface="Arial"/>
                <a:sym typeface="Arial"/>
              </a:rPr>
              <a:t>音声を流す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 </a:t>
            </a:r>
            <a:r>
              <a:rPr lang="en-US" sz="3000" b="1"/>
              <a:t>4. 正しい文を「〇」、間違っている文を「✖」と記入しなさい。</a:t>
            </a:r>
            <a:br>
              <a:rPr lang="en-US" sz="3000" b="1"/>
            </a:br>
            <a:r>
              <a:rPr lang="en-US" sz="3000" b="1"/>
              <a:t>　  間違っているところにアンダーラインを引いてください。</a:t>
            </a:r>
            <a:endParaRPr sz="3000" b="1"/>
          </a:p>
          <a:p>
            <a:pPr marL="0" lvl="0" indent="0" algn="l" rtl="0">
              <a:lnSpc>
                <a:spcPct val="100000"/>
              </a:lnSpc>
              <a:spcBef>
                <a:spcPts val="1800"/>
              </a:spcBef>
              <a:spcAft>
                <a:spcPts val="0"/>
              </a:spcAft>
              <a:buClr>
                <a:srgbClr val="000000"/>
              </a:buClr>
              <a:buSzPts val="2528"/>
              <a:buFont typeface="Arial"/>
              <a:buNone/>
            </a:pPr>
            <a:r>
              <a:rPr lang="en-US" sz="3000"/>
              <a:t>　　</a:t>
            </a:r>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68</a:t>
            </a:fld>
            <a:endParaRPr/>
          </a:p>
        </p:txBody>
      </p:sp>
      <p:sp>
        <p:nvSpPr>
          <p:cNvPr id="868" name="Google Shape;868;p120"/>
          <p:cNvSpPr txBox="1">
            <a:spLocks noGrp="1"/>
          </p:cNvSpPr>
          <p:nvPr>
            <p:ph type="title"/>
          </p:nvPr>
        </p:nvSpPr>
        <p:spPr>
          <a:xfrm>
            <a:off x="1270000" y="111023"/>
            <a:ext cx="11099700" cy="1325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rgbClr val="C63024"/>
              </a:buClr>
              <a:buSzPts val="6400"/>
              <a:buFont typeface="Arial"/>
              <a:buNone/>
            </a:pPr>
            <a:r>
              <a:rPr lang="en-US" sz="5800" b="1"/>
              <a:t>聞き取り</a:t>
            </a:r>
            <a:endParaRPr b="1"/>
          </a:p>
        </p:txBody>
      </p:sp>
      <p:sp>
        <p:nvSpPr>
          <p:cNvPr id="869" name="Google Shape;869;p120"/>
          <p:cNvSpPr txBox="1"/>
          <p:nvPr/>
        </p:nvSpPr>
        <p:spPr>
          <a:xfrm>
            <a:off x="1270000" y="1219875"/>
            <a:ext cx="11289900" cy="1780200"/>
          </a:xfrm>
          <a:prstGeom prst="rect">
            <a:avLst/>
          </a:prstGeom>
          <a:noFill/>
          <a:ln>
            <a:noFill/>
          </a:ln>
        </p:spPr>
        <p:txBody>
          <a:bodyPr spcFirstLastPara="1" wrap="square" lIns="50800" tIns="50800" rIns="50800" bIns="50800" anchor="ctr" anchorCtr="0">
            <a:noAutofit/>
          </a:bodyPr>
          <a:lstStyle/>
          <a:p>
            <a:pPr marL="0" lvl="0" indent="0" algn="l" rtl="0">
              <a:spcBef>
                <a:spcPts val="1800"/>
              </a:spcBef>
              <a:spcAft>
                <a:spcPts val="0"/>
              </a:spcAft>
              <a:buClr>
                <a:schemeClr val="dk1"/>
              </a:buClr>
              <a:buSzPts val="2528"/>
              <a:buFont typeface="Arial"/>
              <a:buNone/>
            </a:pPr>
            <a:r>
              <a:rPr lang="en-US" sz="3000" b="1">
                <a:solidFill>
                  <a:schemeClr val="dk1"/>
                </a:solidFill>
              </a:rPr>
              <a:t>正しい文を「〇」、間違っている文を「✖」と記入しなさい。</a:t>
            </a:r>
            <a:br>
              <a:rPr lang="en-US" sz="3000" b="1">
                <a:solidFill>
                  <a:schemeClr val="dk1"/>
                </a:solidFill>
              </a:rPr>
            </a:br>
            <a:r>
              <a:rPr lang="en-US" sz="3000" b="1">
                <a:solidFill>
                  <a:schemeClr val="dk1"/>
                </a:solidFill>
              </a:rPr>
              <a:t>間違っているところにアンダーラインを引いてください。</a:t>
            </a:r>
            <a:endParaRPr/>
          </a:p>
        </p:txBody>
      </p:sp>
      <p:pic>
        <p:nvPicPr>
          <p:cNvPr id="870" name="Google Shape;870;p120" title="10_ネットワークセキュリティ(2)_授業用.mp3">
            <a:hlinkClick r:id="rId3"/>
          </p:cNvPr>
          <p:cNvPicPr preferRelativeResize="0"/>
          <p:nvPr/>
        </p:nvPicPr>
        <p:blipFill>
          <a:blip r:embed="rId4">
            <a:alphaModFix/>
          </a:blip>
          <a:stretch>
            <a:fillRect/>
          </a:stretch>
        </p:blipFill>
        <p:spPr>
          <a:xfrm rot="10800000">
            <a:off x="4812800" y="278476"/>
            <a:ext cx="990500" cy="990500"/>
          </a:xfrm>
          <a:prstGeom prst="rect">
            <a:avLst/>
          </a:prstGeom>
          <a:noFill/>
          <a:ln>
            <a:noFill/>
          </a:ln>
        </p:spPr>
      </p:pic>
      <p:graphicFrame>
        <p:nvGraphicFramePr>
          <p:cNvPr id="871" name="Google Shape;871;p120"/>
          <p:cNvGraphicFramePr/>
          <p:nvPr/>
        </p:nvGraphicFramePr>
        <p:xfrm>
          <a:off x="775100" y="3103875"/>
          <a:ext cx="3000000" cy="3000000"/>
        </p:xfrm>
        <a:graphic>
          <a:graphicData uri="http://schemas.openxmlformats.org/drawingml/2006/table">
            <a:tbl>
              <a:tblPr>
                <a:noFill/>
                <a:tableStyleId>{35865F73-FA68-4A89-A42E-54717BDF18BC}</a:tableStyleId>
              </a:tblPr>
              <a:tblGrid>
                <a:gridCol w="1276775">
                  <a:extLst>
                    <a:ext uri="{9D8B030D-6E8A-4147-A177-3AD203B41FA5}">
                      <a16:colId xmlns:a16="http://schemas.microsoft.com/office/drawing/2014/main" val="20000"/>
                    </a:ext>
                  </a:extLst>
                </a:gridCol>
                <a:gridCol w="5161875">
                  <a:extLst>
                    <a:ext uri="{9D8B030D-6E8A-4147-A177-3AD203B41FA5}">
                      <a16:colId xmlns:a16="http://schemas.microsoft.com/office/drawing/2014/main" val="20001"/>
                    </a:ext>
                  </a:extLst>
                </a:gridCol>
                <a:gridCol w="5015950">
                  <a:extLst>
                    <a:ext uri="{9D8B030D-6E8A-4147-A177-3AD203B41FA5}">
                      <a16:colId xmlns:a16="http://schemas.microsoft.com/office/drawing/2014/main" val="20002"/>
                    </a:ext>
                  </a:extLst>
                </a:gridCol>
              </a:tblGrid>
              <a:tr h="1279525">
                <a:tc>
                  <a:txBody>
                    <a:bodyPr/>
                    <a:lstStyle/>
                    <a:p>
                      <a:pPr marL="0" lvl="0" indent="0" algn="ctr" rtl="0">
                        <a:spcBef>
                          <a:spcPts val="0"/>
                        </a:spcBef>
                        <a:spcAft>
                          <a:spcPts val="0"/>
                        </a:spcAft>
                        <a:buNone/>
                      </a:pPr>
                      <a:endParaRPr sz="2500">
                        <a:latin typeface="ヒラギノ角ゴ ProN W3"/>
                        <a:ea typeface="ヒラギノ角ゴ ProN W3"/>
                        <a:cs typeface="ヒラギノ角ゴ ProN W3"/>
                        <a:sym typeface="ヒラギノ角ゴ ProN W3"/>
                      </a:endParaRPr>
                    </a:p>
                  </a:txBody>
                  <a:tcPr marL="63500" marR="63500" marT="63500" marB="63500" anchor="ctr"/>
                </a:tc>
                <a:tc gridSpan="2">
                  <a:txBody>
                    <a:bodyPr/>
                    <a:lstStyle/>
                    <a:p>
                      <a:pPr marL="457200" lvl="0" indent="-419100" algn="l" rtl="0">
                        <a:spcBef>
                          <a:spcPts val="0"/>
                        </a:spcBef>
                        <a:spcAft>
                          <a:spcPts val="0"/>
                        </a:spcAft>
                        <a:buClr>
                          <a:schemeClr val="dk1"/>
                        </a:buClr>
                        <a:buSzPts val="3000"/>
                        <a:buChar char="●"/>
                      </a:pPr>
                      <a:r>
                        <a:rPr lang="en-US" sz="3000">
                          <a:solidFill>
                            <a:schemeClr val="dk1"/>
                          </a:solidFill>
                          <a:highlight>
                            <a:srgbClr val="FFFFFF"/>
                          </a:highlight>
                        </a:rPr>
                        <a:t>ファイアウォールは 外部ネットワークを内部攻撃から守るものです。</a:t>
                      </a:r>
                      <a:endParaRPr sz="3000"/>
                    </a:p>
                  </a:txBody>
                  <a:tcPr marL="63500" marR="63500" marT="63500" marB="63500" anchor="ctr"/>
                </a:tc>
                <a:tc hMerge="1">
                  <a:txBody>
                    <a:bodyPr/>
                    <a:lstStyle/>
                    <a:p>
                      <a:endParaRPr lang="vi-VN"/>
                    </a:p>
                  </a:txBody>
                  <a:tcPr/>
                </a:tc>
                <a:extLst>
                  <a:ext uri="{0D108BD9-81ED-4DB2-BD59-A6C34878D82A}">
                    <a16:rowId xmlns:a16="http://schemas.microsoft.com/office/drawing/2014/main" val="10000"/>
                  </a:ext>
                </a:extLst>
              </a:tr>
              <a:tr h="891300">
                <a:tc>
                  <a:txBody>
                    <a:bodyPr/>
                    <a:lstStyle/>
                    <a:p>
                      <a:pPr marL="0" lvl="0" indent="0" algn="ctr" rtl="0">
                        <a:spcBef>
                          <a:spcPts val="0"/>
                        </a:spcBef>
                        <a:spcAft>
                          <a:spcPts val="0"/>
                        </a:spcAft>
                        <a:buClr>
                          <a:schemeClr val="dk1"/>
                        </a:buClr>
                        <a:buSzPts val="1100"/>
                        <a:buFont typeface="Arial"/>
                        <a:buNone/>
                      </a:pPr>
                      <a:endParaRPr sz="2500">
                        <a:latin typeface="ヒラギノ角ゴ ProN W3"/>
                        <a:ea typeface="ヒラギノ角ゴ ProN W3"/>
                        <a:cs typeface="ヒラギノ角ゴ ProN W3"/>
                        <a:sym typeface="ヒラギノ角ゴ ProN W3"/>
                      </a:endParaRPr>
                    </a:p>
                  </a:txBody>
                  <a:tcPr marL="63500" marR="63500" marT="63500" marB="63500" anchor="ctr"/>
                </a:tc>
                <a:tc gridSpan="2">
                  <a:txBody>
                    <a:bodyPr/>
                    <a:lstStyle/>
                    <a:p>
                      <a:pPr marL="457200" lvl="0" indent="-419100" algn="l" rtl="0">
                        <a:spcBef>
                          <a:spcPts val="0"/>
                        </a:spcBef>
                        <a:spcAft>
                          <a:spcPts val="0"/>
                        </a:spcAft>
                        <a:buSzPts val="3000"/>
                        <a:buFont typeface="ヒラギノ角ゴ ProN W3"/>
                        <a:buChar char="●"/>
                      </a:pPr>
                      <a:r>
                        <a:rPr lang="en-US" sz="3000">
                          <a:solidFill>
                            <a:schemeClr val="dk1"/>
                          </a:solidFill>
                          <a:highlight>
                            <a:srgbClr val="FFFFFF"/>
                          </a:highlight>
                        </a:rPr>
                        <a:t>WAFはPCの脆弱性への外部攻撃から守るものです。</a:t>
                      </a:r>
                      <a:endParaRPr sz="3000"/>
                    </a:p>
                  </a:txBody>
                  <a:tcPr marL="63500" marR="63500" marT="63500" marB="63500" anchor="ctr"/>
                </a:tc>
                <a:tc hMerge="1">
                  <a:txBody>
                    <a:bodyPr/>
                    <a:lstStyle/>
                    <a:p>
                      <a:endParaRPr lang="vi-VN"/>
                    </a:p>
                  </a:txBody>
                  <a:tcPr/>
                </a:tc>
                <a:extLst>
                  <a:ext uri="{0D108BD9-81ED-4DB2-BD59-A6C34878D82A}">
                    <a16:rowId xmlns:a16="http://schemas.microsoft.com/office/drawing/2014/main" val="10001"/>
                  </a:ext>
                </a:extLst>
              </a:tr>
              <a:tr h="1331750">
                <a:tc>
                  <a:txBody>
                    <a:bodyPr/>
                    <a:lstStyle/>
                    <a:p>
                      <a:pPr marL="0" lvl="0" indent="0" algn="ctr" rtl="0">
                        <a:spcBef>
                          <a:spcPts val="0"/>
                        </a:spcBef>
                        <a:spcAft>
                          <a:spcPts val="0"/>
                        </a:spcAft>
                        <a:buNone/>
                      </a:pPr>
                      <a:endParaRPr sz="2500">
                        <a:latin typeface="ヒラギノ角ゴ ProN W3"/>
                        <a:ea typeface="ヒラギノ角ゴ ProN W3"/>
                        <a:cs typeface="ヒラギノ角ゴ ProN W3"/>
                        <a:sym typeface="ヒラギノ角ゴ ProN W3"/>
                      </a:endParaRPr>
                    </a:p>
                  </a:txBody>
                  <a:tcPr marL="63500" marR="63500" marT="63500" marB="63500" anchor="ctr"/>
                </a:tc>
                <a:tc gridSpan="2">
                  <a:txBody>
                    <a:bodyPr/>
                    <a:lstStyle/>
                    <a:p>
                      <a:pPr marL="457200" lvl="0" indent="-419100" algn="l" rtl="0">
                        <a:spcBef>
                          <a:spcPts val="0"/>
                        </a:spcBef>
                        <a:spcAft>
                          <a:spcPts val="0"/>
                        </a:spcAft>
                        <a:buSzPts val="3000"/>
                        <a:buFont typeface="ヒラギノ角ゴ ProN W3"/>
                        <a:buChar char="●"/>
                      </a:pPr>
                      <a:r>
                        <a:rPr lang="en-US" sz="3000">
                          <a:solidFill>
                            <a:schemeClr val="dk1"/>
                          </a:solidFill>
                          <a:highlight>
                            <a:srgbClr val="FFFFFF"/>
                          </a:highlight>
                        </a:rPr>
                        <a:t>パケットフィルタリング はファイアウォールやルータに実装されています。</a:t>
                      </a:r>
                      <a:r>
                        <a:rPr lang="en-US" sz="3000"/>
                        <a:t>　　　　　　　　　　　　　　　</a:t>
                      </a:r>
                      <a:endParaRPr sz="3000"/>
                    </a:p>
                  </a:txBody>
                  <a:tcPr marL="63500" marR="63500" marT="63500" marB="63500" anchor="ctr"/>
                </a:tc>
                <a:tc hMerge="1">
                  <a:txBody>
                    <a:bodyPr/>
                    <a:lstStyle/>
                    <a:p>
                      <a:endParaRPr lang="vi-VN"/>
                    </a:p>
                  </a:txBody>
                  <a:tcPr/>
                </a:tc>
                <a:extLst>
                  <a:ext uri="{0D108BD9-81ED-4DB2-BD59-A6C34878D82A}">
                    <a16:rowId xmlns:a16="http://schemas.microsoft.com/office/drawing/2014/main" val="10002"/>
                  </a:ext>
                </a:extLst>
              </a:tr>
              <a:tr h="1159375">
                <a:tc>
                  <a:txBody>
                    <a:bodyPr/>
                    <a:lstStyle/>
                    <a:p>
                      <a:pPr marL="0" lvl="0" indent="0" algn="ctr" rtl="0">
                        <a:spcBef>
                          <a:spcPts val="0"/>
                        </a:spcBef>
                        <a:spcAft>
                          <a:spcPts val="0"/>
                        </a:spcAft>
                        <a:buClr>
                          <a:schemeClr val="dk1"/>
                        </a:buClr>
                        <a:buSzPts val="1100"/>
                        <a:buFont typeface="Arial"/>
                        <a:buNone/>
                      </a:pPr>
                      <a:endParaRPr sz="2500">
                        <a:latin typeface="ヒラギノ角ゴ ProN W3"/>
                        <a:ea typeface="ヒラギノ角ゴ ProN W3"/>
                        <a:cs typeface="ヒラギノ角ゴ ProN W3"/>
                        <a:sym typeface="ヒラギノ角ゴ ProN W3"/>
                      </a:endParaRPr>
                    </a:p>
                  </a:txBody>
                  <a:tcPr marL="63500" marR="63500" marT="63500" marB="63500" anchor="ctr"/>
                </a:tc>
                <a:tc gridSpan="2">
                  <a:txBody>
                    <a:bodyPr/>
                    <a:lstStyle/>
                    <a:p>
                      <a:pPr marL="457200" lvl="0" indent="-419100" algn="l" rtl="0">
                        <a:spcBef>
                          <a:spcPts val="0"/>
                        </a:spcBef>
                        <a:spcAft>
                          <a:spcPts val="0"/>
                        </a:spcAft>
                        <a:buSzPts val="3000"/>
                        <a:buChar char="●"/>
                      </a:pPr>
                      <a:r>
                        <a:rPr lang="en-US" sz="3000">
                          <a:solidFill>
                            <a:schemeClr val="dk1"/>
                          </a:solidFill>
                          <a:highlight>
                            <a:srgbClr val="FFFFFF"/>
                          </a:highlight>
                        </a:rPr>
                        <a:t>代理でインターネットへ接続し内部ネットワークを隠すことができるのはWAFです。</a:t>
                      </a:r>
                      <a:endParaRPr sz="3000"/>
                    </a:p>
                  </a:txBody>
                  <a:tcPr marL="63500" marR="63500" marT="63500" marB="63500" anchor="ctr"/>
                </a:tc>
                <a:tc hMerge="1">
                  <a:txBody>
                    <a:bodyPr/>
                    <a:lstStyle/>
                    <a:p>
                      <a:endParaRPr lang="vi-VN"/>
                    </a:p>
                  </a:txBody>
                  <a:tcPr/>
                </a:tc>
                <a:extLst>
                  <a:ext uri="{0D108BD9-81ED-4DB2-BD59-A6C34878D82A}">
                    <a16:rowId xmlns:a16="http://schemas.microsoft.com/office/drawing/2014/main" val="10003"/>
                  </a:ext>
                </a:extLst>
              </a:tr>
              <a:tr h="1159375">
                <a:tc>
                  <a:txBody>
                    <a:bodyPr/>
                    <a:lstStyle/>
                    <a:p>
                      <a:pPr marL="0" lvl="0" indent="0" algn="ctr" rtl="0">
                        <a:spcBef>
                          <a:spcPts val="0"/>
                        </a:spcBef>
                        <a:spcAft>
                          <a:spcPts val="0"/>
                        </a:spcAft>
                        <a:buClr>
                          <a:schemeClr val="dk1"/>
                        </a:buClr>
                        <a:buSzPts val="1100"/>
                        <a:buFont typeface="Arial"/>
                        <a:buNone/>
                      </a:pPr>
                      <a:endParaRPr sz="2500">
                        <a:latin typeface="ヒラギノ角ゴ ProN W3"/>
                        <a:ea typeface="ヒラギノ角ゴ ProN W3"/>
                        <a:cs typeface="ヒラギノ角ゴ ProN W3"/>
                        <a:sym typeface="ヒラギノ角ゴ ProN W3"/>
                      </a:endParaRPr>
                    </a:p>
                  </a:txBody>
                  <a:tcPr marL="63500" marR="63500" marT="63500" marB="63500" anchor="ctr"/>
                </a:tc>
                <a:tc gridSpan="2">
                  <a:txBody>
                    <a:bodyPr/>
                    <a:lstStyle/>
                    <a:p>
                      <a:pPr marL="457200" lvl="0" indent="-419100" algn="l" rtl="0">
                        <a:spcBef>
                          <a:spcPts val="0"/>
                        </a:spcBef>
                        <a:spcAft>
                          <a:spcPts val="0"/>
                        </a:spcAft>
                        <a:buSzPts val="3000"/>
                        <a:buChar char="●"/>
                      </a:pPr>
                      <a:r>
                        <a:rPr lang="en-US" sz="3000">
                          <a:solidFill>
                            <a:schemeClr val="dk1"/>
                          </a:solidFill>
                          <a:highlight>
                            <a:srgbClr val="FFFFFF"/>
                          </a:highlight>
                        </a:rPr>
                        <a:t>ネットワーク上の通信を解析し、異常を検出した場合には管理者へ通知する必要はないです。</a:t>
                      </a:r>
                      <a:endParaRPr sz="3000"/>
                    </a:p>
                  </a:txBody>
                  <a:tcPr marL="63500" marR="63500" marT="63500" marB="63500" anchor="ctr"/>
                </a:tc>
                <a:tc hMerge="1">
                  <a:txBody>
                    <a:bodyPr/>
                    <a:lstStyle/>
                    <a:p>
                      <a:endParaRPr lang="vi-VN"/>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21"/>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877" name="Google Shape;877;p121"/>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ノート作成</a:t>
            </a:r>
            <a:endParaRPr/>
          </a:p>
        </p:txBody>
      </p:sp>
      <p:sp>
        <p:nvSpPr>
          <p:cNvPr id="344" name="Google Shape;344;p5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2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883" name="Google Shape;883;p1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70</a:t>
            </a:fld>
            <a:endParaRPr/>
          </a:p>
        </p:txBody>
      </p:sp>
      <p:sp>
        <p:nvSpPr>
          <p:cNvPr id="884" name="Google Shape;884;p122"/>
          <p:cNvSpPr txBox="1">
            <a:spLocks noGrp="1"/>
          </p:cNvSpPr>
          <p:nvPr>
            <p:ph type="body" idx="1"/>
          </p:nvPr>
        </p:nvSpPr>
        <p:spPr>
          <a:xfrm>
            <a:off x="626050" y="21771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sz="3400"/>
              <a:t>　　</a:t>
            </a:r>
            <a:r>
              <a:rPr lang="en-US" sz="3400">
                <a:solidFill>
                  <a:schemeClr val="dk1"/>
                </a:solidFill>
              </a:rPr>
              <a:t>宿題が</a:t>
            </a:r>
            <a:r>
              <a:rPr lang="en-US" sz="4100" b="1">
                <a:solidFill>
                  <a:schemeClr val="accent5"/>
                </a:solidFill>
              </a:rPr>
              <a:t>3つ</a:t>
            </a:r>
            <a:r>
              <a:rPr lang="en-US" sz="3400">
                <a:solidFill>
                  <a:schemeClr val="dk1"/>
                </a:solidFill>
              </a:rPr>
              <a:t>あります</a:t>
            </a:r>
            <a:r>
              <a:rPr lang="en-US" sz="3300">
                <a:solidFill>
                  <a:schemeClr val="dk1"/>
                </a:solidFill>
              </a:rPr>
              <a:t>。</a:t>
            </a:r>
            <a:endParaRPr sz="3400"/>
          </a:p>
        </p:txBody>
      </p:sp>
      <p:sp>
        <p:nvSpPr>
          <p:cNvPr id="885" name="Google Shape;885;p122"/>
          <p:cNvSpPr txBox="1"/>
          <p:nvPr/>
        </p:nvSpPr>
        <p:spPr>
          <a:xfrm>
            <a:off x="493700" y="3354850"/>
            <a:ext cx="12511200" cy="4941000"/>
          </a:xfrm>
          <a:prstGeom prst="rect">
            <a:avLst/>
          </a:prstGeom>
          <a:noFill/>
          <a:ln>
            <a:noFill/>
          </a:ln>
        </p:spPr>
        <p:txBody>
          <a:bodyPr spcFirstLastPara="1" wrap="square" lIns="91425" tIns="91425" rIns="91425" bIns="91425" anchor="t" anchorCtr="0">
            <a:spAutoFit/>
          </a:bodyPr>
          <a:lstStyle/>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宿題① Quizletアプリによって勉強した内容を復習する</a:t>
            </a:r>
            <a:endParaRPr sz="3000" b="1">
              <a:solidFill>
                <a:schemeClr val="dk1"/>
              </a:solidFill>
            </a:endParaRPr>
          </a:p>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宿題② 次の授業で使う語彙リストを予習する</a:t>
            </a:r>
            <a:br>
              <a:rPr lang="en-US" sz="3000" b="1">
                <a:solidFill>
                  <a:schemeClr val="dk1"/>
                </a:solidFill>
              </a:rPr>
            </a:br>
            <a:r>
              <a:rPr lang="en-US" sz="3000" b="1">
                <a:solidFill>
                  <a:schemeClr val="dk1"/>
                </a:solidFill>
              </a:rPr>
              <a:t>宿題③ 次の授業で勉強する内容について調べる</a:t>
            </a:r>
            <a:endParaRPr sz="3000" b="1">
              <a:solidFill>
                <a:schemeClr val="dk1"/>
              </a:solidFill>
            </a:endParaRPr>
          </a:p>
          <a:p>
            <a:pPr marL="971550" lvl="0" indent="0" algn="l" rtl="0">
              <a:lnSpc>
                <a:spcPct val="150000"/>
              </a:lnSpc>
              <a:spcBef>
                <a:spcPts val="0"/>
              </a:spcBef>
              <a:spcAft>
                <a:spcPts val="0"/>
              </a:spcAft>
              <a:buClr>
                <a:schemeClr val="dk1"/>
              </a:buClr>
              <a:buSzPts val="1100"/>
              <a:buFont typeface="Arial"/>
              <a:buNone/>
            </a:pPr>
            <a:endParaRPr sz="3000" b="1">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200" b="1">
                <a:solidFill>
                  <a:srgbClr val="CE2A06"/>
                </a:solidFill>
              </a:rPr>
              <a:t>提出期限：「次の授業の前日　18:00　まで」</a:t>
            </a:r>
            <a:endParaRPr sz="3500">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000">
                <a:solidFill>
                  <a:schemeClr val="dk1"/>
                </a:solidFill>
              </a:rPr>
              <a:t>次のスライドでそれぞれの宿題について説明します。</a:t>
            </a:r>
            <a:endParaRPr sz="3400"/>
          </a:p>
          <a:p>
            <a:pPr marL="457200" marR="0" lvl="0" indent="0" algn="l" rtl="0">
              <a:lnSpc>
                <a:spcPct val="115000"/>
              </a:lnSpc>
              <a:spcBef>
                <a:spcPts val="0"/>
              </a:spcBef>
              <a:spcAft>
                <a:spcPts val="100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23"/>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a:t>①</a:t>
            </a:r>
            <a:endParaRPr b="1"/>
          </a:p>
        </p:txBody>
      </p:sp>
      <p:sp>
        <p:nvSpPr>
          <p:cNvPr id="891" name="Google Shape;891;p123"/>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71</a:t>
            </a:fld>
            <a:endParaRPr/>
          </a:p>
        </p:txBody>
      </p:sp>
      <p:sp>
        <p:nvSpPr>
          <p:cNvPr id="892" name="Google Shape;892;p123"/>
          <p:cNvSpPr txBox="1"/>
          <p:nvPr/>
        </p:nvSpPr>
        <p:spPr>
          <a:xfrm>
            <a:off x="593300" y="2157800"/>
            <a:ext cx="12264600" cy="2569500"/>
          </a:xfrm>
          <a:prstGeom prst="rect">
            <a:avLst/>
          </a:prstGeom>
          <a:noFill/>
          <a:ln>
            <a:noFill/>
          </a:ln>
        </p:spPr>
        <p:txBody>
          <a:bodyPr spcFirstLastPara="1" wrap="square" lIns="91425" tIns="91425" rIns="91425" bIns="91425" anchor="t" anchorCtr="0">
            <a:spAutoFit/>
          </a:bodyPr>
          <a:lstStyle/>
          <a:p>
            <a:pPr marL="514350" lvl="0" indent="0" algn="l" rtl="0">
              <a:lnSpc>
                <a:spcPct val="115000"/>
              </a:lnSpc>
              <a:spcBef>
                <a:spcPts val="0"/>
              </a:spcBef>
              <a:spcAft>
                <a:spcPts val="0"/>
              </a:spcAft>
              <a:buNone/>
            </a:pPr>
            <a:r>
              <a:rPr lang="en-US" sz="3200" b="1">
                <a:solidFill>
                  <a:schemeClr val="dk1"/>
                </a:solidFill>
              </a:rPr>
              <a:t>Quizletアプリによって勉強した内容を復習する</a:t>
            </a:r>
            <a:endParaRPr sz="3200" b="1">
              <a:solidFill>
                <a:schemeClr val="dk1"/>
              </a:solidFill>
            </a:endParaRPr>
          </a:p>
          <a:p>
            <a:pPr marL="514350" lvl="0" indent="0" algn="l" rtl="0">
              <a:lnSpc>
                <a:spcPct val="115000"/>
              </a:lnSpc>
              <a:spcBef>
                <a:spcPts val="0"/>
              </a:spcBef>
              <a:spcAft>
                <a:spcPts val="0"/>
              </a:spcAft>
              <a:buNone/>
            </a:pPr>
            <a:endParaRPr sz="3200" b="1">
              <a:solidFill>
                <a:schemeClr val="dk1"/>
              </a:solidFill>
            </a:endParaRPr>
          </a:p>
          <a:p>
            <a:pPr marL="457200" lvl="0" indent="0" algn="l" rtl="0">
              <a:lnSpc>
                <a:spcPct val="150000"/>
              </a:lnSpc>
              <a:spcBef>
                <a:spcPts val="0"/>
              </a:spcBef>
              <a:spcAft>
                <a:spcPts val="0"/>
              </a:spcAft>
              <a:buNone/>
            </a:pPr>
            <a:r>
              <a:rPr lang="en-US" sz="3000">
                <a:solidFill>
                  <a:schemeClr val="dk1"/>
                </a:solidFill>
              </a:rPr>
              <a:t>自分が参加したクラスの勉強セットを使って復習してください</a:t>
            </a:r>
            <a:endParaRPr sz="3000">
              <a:solidFill>
                <a:schemeClr val="dk1"/>
              </a:solidFill>
            </a:endParaRPr>
          </a:p>
          <a:p>
            <a:pPr marL="0" lvl="0" indent="0" algn="l" rtl="0">
              <a:lnSpc>
                <a:spcPct val="150000"/>
              </a:lnSpc>
              <a:spcBef>
                <a:spcPts val="1000"/>
              </a:spcBef>
              <a:spcAft>
                <a:spcPts val="1000"/>
              </a:spcAft>
              <a:buNone/>
            </a:pPr>
            <a:endParaRPr sz="2800">
              <a:solidFill>
                <a:schemeClr val="dk1"/>
              </a:solidFill>
            </a:endParaRPr>
          </a:p>
        </p:txBody>
      </p:sp>
      <p:pic>
        <p:nvPicPr>
          <p:cNvPr id="893" name="Google Shape;893;p123"/>
          <p:cNvPicPr preferRelativeResize="0"/>
          <p:nvPr/>
        </p:nvPicPr>
        <p:blipFill>
          <a:blip r:embed="rId3">
            <a:alphaModFix/>
          </a:blip>
          <a:stretch>
            <a:fillRect/>
          </a:stretch>
        </p:blipFill>
        <p:spPr>
          <a:xfrm>
            <a:off x="7879500" y="4307750"/>
            <a:ext cx="4078901" cy="3977800"/>
          </a:xfrm>
          <a:prstGeom prst="rect">
            <a:avLst/>
          </a:prstGeom>
          <a:noFill/>
          <a:ln>
            <a:noFill/>
          </a:ln>
        </p:spPr>
      </p:pic>
      <p:pic>
        <p:nvPicPr>
          <p:cNvPr id="894" name="Google Shape;894;p123"/>
          <p:cNvPicPr preferRelativeResize="0"/>
          <p:nvPr/>
        </p:nvPicPr>
        <p:blipFill rotWithShape="1">
          <a:blip r:embed="rId4">
            <a:alphaModFix/>
          </a:blip>
          <a:srcRect r="29844"/>
          <a:stretch/>
        </p:blipFill>
        <p:spPr>
          <a:xfrm>
            <a:off x="1046400" y="5153850"/>
            <a:ext cx="6021449" cy="1046664"/>
          </a:xfrm>
          <a:prstGeom prst="rect">
            <a:avLst/>
          </a:prstGeom>
          <a:noFill/>
          <a:ln w="9525" cap="flat" cmpd="sng">
            <a:solidFill>
              <a:schemeClr val="dk2"/>
            </a:solidFill>
            <a:prstDash val="solid"/>
            <a:round/>
            <a:headEnd type="none" w="sm" len="sm"/>
            <a:tailEnd type="none" w="sm" len="sm"/>
          </a:ln>
        </p:spPr>
      </p:pic>
      <p:pic>
        <p:nvPicPr>
          <p:cNvPr id="895" name="Google Shape;895;p123"/>
          <p:cNvPicPr preferRelativeResize="0"/>
          <p:nvPr/>
        </p:nvPicPr>
        <p:blipFill rotWithShape="1">
          <a:blip r:embed="rId5">
            <a:alphaModFix/>
          </a:blip>
          <a:srcRect r="29681"/>
          <a:stretch/>
        </p:blipFill>
        <p:spPr>
          <a:xfrm>
            <a:off x="1046400" y="6200514"/>
            <a:ext cx="6021451" cy="1966460"/>
          </a:xfrm>
          <a:prstGeom prst="rect">
            <a:avLst/>
          </a:prstGeom>
          <a:noFill/>
          <a:ln w="9525" cap="flat" cmpd="sng">
            <a:solidFill>
              <a:schemeClr val="dk2"/>
            </a:solidFill>
            <a:prstDash val="solid"/>
            <a:round/>
            <a:headEnd type="none" w="sm" len="sm"/>
            <a:tailEnd type="none" w="sm" len="sm"/>
          </a:ln>
        </p:spPr>
      </p:pic>
      <p:sp>
        <p:nvSpPr>
          <p:cNvPr id="896" name="Google Shape;896;p123"/>
          <p:cNvSpPr txBox="1"/>
          <p:nvPr/>
        </p:nvSpPr>
        <p:spPr>
          <a:xfrm>
            <a:off x="1532263" y="8420400"/>
            <a:ext cx="4886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ウェブサイトのイメージ</a:t>
            </a:r>
            <a:endParaRPr sz="2600"/>
          </a:p>
        </p:txBody>
      </p:sp>
      <p:sp>
        <p:nvSpPr>
          <p:cNvPr id="897" name="Google Shape;897;p123"/>
          <p:cNvSpPr txBox="1"/>
          <p:nvPr/>
        </p:nvSpPr>
        <p:spPr>
          <a:xfrm>
            <a:off x="8148438" y="8420400"/>
            <a:ext cx="3377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アプリのイメージ</a:t>
            </a:r>
            <a:endParaRPr sz="2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2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b="1"/>
              <a:t>②</a:t>
            </a:r>
            <a:endParaRPr b="1"/>
          </a:p>
        </p:txBody>
      </p:sp>
      <p:sp>
        <p:nvSpPr>
          <p:cNvPr id="903" name="Google Shape;903;p124"/>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72</a:t>
            </a:fld>
            <a:endParaRPr/>
          </a:p>
        </p:txBody>
      </p:sp>
      <p:sp>
        <p:nvSpPr>
          <p:cNvPr id="904" name="Google Shape;904;p124"/>
          <p:cNvSpPr txBox="1"/>
          <p:nvPr/>
        </p:nvSpPr>
        <p:spPr>
          <a:xfrm>
            <a:off x="593300" y="2157800"/>
            <a:ext cx="12264600" cy="4556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200" b="1"/>
              <a:t>　語彙リストを予習しておいてください。</a:t>
            </a:r>
            <a:endParaRPr sz="3200">
              <a:solidFill>
                <a:schemeClr val="dk1"/>
              </a:solidFill>
              <a:highlight>
                <a:srgbClr val="FFFFFF"/>
              </a:highlight>
            </a:endParaRPr>
          </a:p>
          <a:p>
            <a:pPr marL="457200" lvl="0" indent="-406400" algn="l" rtl="0">
              <a:lnSpc>
                <a:spcPct val="150000"/>
              </a:lnSpc>
              <a:spcBef>
                <a:spcPts val="2400"/>
              </a:spcBef>
              <a:spcAft>
                <a:spcPts val="0"/>
              </a:spcAft>
              <a:buClr>
                <a:schemeClr val="dk1"/>
              </a:buClr>
              <a:buSzPts val="2800"/>
              <a:buAutoNum type="arabicPeriod"/>
            </a:pPr>
            <a:r>
              <a:rPr lang="en-US" sz="2800" u="sng">
                <a:solidFill>
                  <a:schemeClr val="hlink"/>
                </a:solidFill>
              </a:rPr>
              <a:t>11</a:t>
            </a:r>
            <a:r>
              <a:rPr lang="en-US" sz="2800" u="sng">
                <a:solidFill>
                  <a:schemeClr val="hlink"/>
                </a:solidFill>
                <a:hlinkClick r:id="rId3"/>
              </a:rPr>
              <a:t>回目の予習語彙リスト</a:t>
            </a:r>
            <a:r>
              <a:rPr lang="en-US" sz="2800">
                <a:solidFill>
                  <a:schemeClr val="dk1"/>
                </a:solidFill>
              </a:rPr>
              <a:t>のシートをコピーして、</a:t>
            </a:r>
            <a:br>
              <a:rPr lang="en-US" sz="2800">
                <a:solidFill>
                  <a:schemeClr val="accent5"/>
                </a:solidFill>
              </a:rPr>
            </a:br>
            <a:r>
              <a:rPr lang="en-US" sz="2800">
                <a:solidFill>
                  <a:schemeClr val="dk1"/>
                </a:solidFill>
              </a:rPr>
              <a:t>1回目の授業の宿題で作成した自分用の語彙一覧ファイルに格納します</a:t>
            </a:r>
            <a:endParaRPr sz="2800">
              <a:solidFill>
                <a:schemeClr val="dk1"/>
              </a:solidFill>
              <a:highlight>
                <a:srgbClr val="FFFFFF"/>
              </a:highlight>
            </a:endParaRPr>
          </a:p>
          <a:p>
            <a:pPr marL="457200" lvl="0" indent="-406400" algn="l" rtl="0">
              <a:lnSpc>
                <a:spcPct val="150000"/>
              </a:lnSpc>
              <a:spcBef>
                <a:spcPts val="2400"/>
              </a:spcBef>
              <a:spcAft>
                <a:spcPts val="1000"/>
              </a:spcAft>
              <a:buClr>
                <a:schemeClr val="dk1"/>
              </a:buClr>
              <a:buSzPts val="2800"/>
              <a:buAutoNum type="arabicPeriod"/>
            </a:pPr>
            <a:r>
              <a:rPr lang="en-US" sz="2800">
                <a:solidFill>
                  <a:schemeClr val="dk1"/>
                </a:solidFill>
              </a:rPr>
              <a:t>言葉の</a:t>
            </a:r>
            <a:r>
              <a:rPr lang="en-US" sz="2800">
                <a:solidFill>
                  <a:schemeClr val="accent5"/>
                </a:solidFill>
              </a:rPr>
              <a:t>読み方</a:t>
            </a:r>
            <a:r>
              <a:rPr lang="en-US" sz="2800">
                <a:solidFill>
                  <a:schemeClr val="dk1"/>
                </a:solidFill>
              </a:rPr>
              <a:t>と</a:t>
            </a:r>
            <a:r>
              <a:rPr lang="en-US" sz="2800">
                <a:solidFill>
                  <a:schemeClr val="accent5"/>
                </a:solidFill>
              </a:rPr>
              <a:t>意味</a:t>
            </a:r>
            <a:r>
              <a:rPr lang="en-US" sz="2800">
                <a:solidFill>
                  <a:schemeClr val="dk1"/>
                </a:solidFill>
              </a:rPr>
              <a:t>を勉強してから、</a:t>
            </a:r>
            <a:br>
              <a:rPr lang="en-US" sz="2800">
                <a:solidFill>
                  <a:schemeClr val="dk1"/>
                </a:solidFill>
              </a:rPr>
            </a:br>
            <a:r>
              <a:rPr lang="en-US" sz="2800">
                <a:solidFill>
                  <a:schemeClr val="accent5"/>
                </a:solidFill>
              </a:rPr>
              <a:t>例文</a:t>
            </a:r>
            <a:r>
              <a:rPr lang="en-US" sz="2800">
                <a:solidFill>
                  <a:schemeClr val="dk1"/>
                </a:solidFill>
              </a:rPr>
              <a:t>を作成して「例文」列に記載します</a:t>
            </a:r>
            <a:br>
              <a:rPr lang="en-US" sz="2800">
                <a:solidFill>
                  <a:schemeClr val="dk1"/>
                </a:solidFill>
              </a:rPr>
            </a:br>
            <a:r>
              <a:rPr lang="en-US" sz="2800">
                <a:solidFill>
                  <a:schemeClr val="dk1"/>
                </a:solidFill>
              </a:rPr>
              <a:t>　	</a:t>
            </a:r>
            <a:endParaRPr sz="2800">
              <a:solidFill>
                <a:schemeClr val="dk1"/>
              </a:solidFill>
            </a:endParaRPr>
          </a:p>
        </p:txBody>
      </p:sp>
      <p:pic>
        <p:nvPicPr>
          <p:cNvPr id="905" name="Google Shape;905;p124"/>
          <p:cNvPicPr preferRelativeResize="0"/>
          <p:nvPr/>
        </p:nvPicPr>
        <p:blipFill>
          <a:blip r:embed="rId4">
            <a:alphaModFix/>
          </a:blip>
          <a:stretch>
            <a:fillRect/>
          </a:stretch>
        </p:blipFill>
        <p:spPr>
          <a:xfrm>
            <a:off x="8290025" y="6327650"/>
            <a:ext cx="2867950" cy="295035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2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宿題③</a:t>
            </a:r>
            <a:endParaRPr/>
          </a:p>
        </p:txBody>
      </p:sp>
      <p:sp>
        <p:nvSpPr>
          <p:cNvPr id="911" name="Google Shape;911;p1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73</a:t>
            </a:fld>
            <a:endParaRPr/>
          </a:p>
        </p:txBody>
      </p:sp>
      <p:sp>
        <p:nvSpPr>
          <p:cNvPr id="912" name="Google Shape;912;p125"/>
          <p:cNvSpPr txBox="1">
            <a:spLocks noGrp="1"/>
          </p:cNvSpPr>
          <p:nvPr>
            <p:ph type="body" idx="1"/>
          </p:nvPr>
        </p:nvSpPr>
        <p:spPr>
          <a:xfrm>
            <a:off x="740250" y="4289050"/>
            <a:ext cx="11764800" cy="22200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None/>
            </a:pPr>
            <a:r>
              <a:rPr lang="en-US"/>
              <a:t>以下の内容を調べて来てください</a:t>
            </a:r>
            <a:endParaRPr/>
          </a:p>
          <a:p>
            <a:pPr marL="0" lvl="0" indent="0" algn="l" rtl="0">
              <a:lnSpc>
                <a:spcPct val="115000"/>
              </a:lnSpc>
              <a:spcBef>
                <a:spcPts val="1000"/>
              </a:spcBef>
              <a:spcAft>
                <a:spcPts val="0"/>
              </a:spcAft>
              <a:buNone/>
            </a:pPr>
            <a:r>
              <a:rPr lang="en-US">
                <a:solidFill>
                  <a:schemeClr val="accent5"/>
                </a:solidFill>
              </a:rPr>
              <a:t>①　Định nghĩa về trí tuệ nhân tạo</a:t>
            </a:r>
            <a:endParaRPr>
              <a:solidFill>
                <a:schemeClr val="accent5"/>
              </a:solidFill>
            </a:endParaRPr>
          </a:p>
          <a:p>
            <a:pPr marL="0" lvl="0" indent="0" algn="l" rtl="0">
              <a:lnSpc>
                <a:spcPct val="115000"/>
              </a:lnSpc>
              <a:spcBef>
                <a:spcPts val="0"/>
              </a:spcBef>
              <a:spcAft>
                <a:spcPts val="0"/>
              </a:spcAft>
              <a:buNone/>
            </a:pPr>
            <a:r>
              <a:rPr lang="en-US">
                <a:solidFill>
                  <a:schemeClr val="accent5"/>
                </a:solidFill>
              </a:rPr>
              <a:t>②　Cách phân loại trí tuệ nhân tạo</a:t>
            </a:r>
            <a:endParaRPr>
              <a:solidFill>
                <a:schemeClr val="accent5"/>
              </a:solidFill>
            </a:endParaRPr>
          </a:p>
        </p:txBody>
      </p:sp>
      <p:sp>
        <p:nvSpPr>
          <p:cNvPr id="913" name="Google Shape;913;p125"/>
          <p:cNvSpPr txBox="1">
            <a:spLocks noGrp="1"/>
          </p:cNvSpPr>
          <p:nvPr>
            <p:ph type="body" idx="1"/>
          </p:nvPr>
        </p:nvSpPr>
        <p:spPr>
          <a:xfrm>
            <a:off x="647700" y="25145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1000"/>
              </a:spcAft>
              <a:buClr>
                <a:srgbClr val="000000"/>
              </a:buClr>
              <a:buSzPts val="3200"/>
              <a:buFont typeface="Arial"/>
              <a:buNone/>
            </a:pPr>
            <a:r>
              <a:rPr lang="en-US" b="1"/>
              <a:t>11回目の授業では、</a:t>
            </a:r>
            <a:r>
              <a:rPr lang="en-US" b="1">
                <a:solidFill>
                  <a:srgbClr val="CC0000"/>
                </a:solidFill>
              </a:rPr>
              <a:t>「</a:t>
            </a:r>
            <a:r>
              <a:rPr lang="en-US" b="1">
                <a:solidFill>
                  <a:schemeClr val="accent5"/>
                </a:solidFill>
              </a:rPr>
              <a:t>人工知能とは」</a:t>
            </a:r>
            <a:r>
              <a:rPr lang="en-US" b="1"/>
              <a:t>を勉強します。</a:t>
            </a:r>
            <a:endParaRPr sz="3600" b="1"/>
          </a:p>
        </p:txBody>
      </p:sp>
      <p:pic>
        <p:nvPicPr>
          <p:cNvPr id="914" name="Google Shape;914;p125"/>
          <p:cNvPicPr preferRelativeResize="0"/>
          <p:nvPr/>
        </p:nvPicPr>
        <p:blipFill>
          <a:blip r:embed="rId3">
            <a:alphaModFix/>
          </a:blip>
          <a:stretch>
            <a:fillRect/>
          </a:stretch>
        </p:blipFill>
        <p:spPr>
          <a:xfrm>
            <a:off x="8616775" y="6147925"/>
            <a:ext cx="3460775" cy="28618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2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0"/>
              <a:t>ミニ</a:t>
            </a:r>
            <a:r>
              <a:rPr lang="en-US" sz="6400" b="0" i="0" u="none" strike="noStrike" cap="none">
                <a:solidFill>
                  <a:srgbClr val="C63024"/>
                </a:solidFill>
                <a:latin typeface="Arial"/>
                <a:ea typeface="Arial"/>
                <a:cs typeface="Arial"/>
                <a:sym typeface="Arial"/>
              </a:rPr>
              <a:t>テスト</a:t>
            </a:r>
            <a:endParaRPr/>
          </a:p>
        </p:txBody>
      </p:sp>
      <p:sp>
        <p:nvSpPr>
          <p:cNvPr id="920" name="Google Shape;920;p1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74</a:t>
            </a:fld>
            <a:endParaRPr/>
          </a:p>
        </p:txBody>
      </p:sp>
      <p:sp>
        <p:nvSpPr>
          <p:cNvPr id="921" name="Google Shape;921;p126"/>
          <p:cNvSpPr/>
          <p:nvPr/>
        </p:nvSpPr>
        <p:spPr>
          <a:xfrm>
            <a:off x="761025" y="2995050"/>
            <a:ext cx="11508000" cy="5573700"/>
          </a:xfrm>
          <a:prstGeom prst="rect">
            <a:avLst/>
          </a:prstGeom>
          <a:solidFill>
            <a:srgbClr val="00F900">
              <a:alpha val="2350"/>
            </a:srgbClr>
          </a:solidFill>
          <a:ln w="12700" cap="flat" cmpd="sng">
            <a:solidFill>
              <a:srgbClr val="000000"/>
            </a:solidFill>
            <a:prstDash val="solid"/>
            <a:miter lim="400000"/>
            <a:headEnd type="none" w="sm" len="sm"/>
            <a:tailEnd type="none" w="sm" len="sm"/>
          </a:ln>
        </p:spPr>
        <p:txBody>
          <a:bodyPr spcFirstLastPara="1" wrap="square" lIns="355600" tIns="355600" rIns="355600" bIns="355600" anchor="ctr" anchorCtr="0">
            <a:noAutofit/>
          </a:bodyPr>
          <a:lstStyle/>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来週の授業</a:t>
            </a:r>
            <a:r>
              <a:rPr lang="en-US" sz="5000">
                <a:solidFill>
                  <a:schemeClr val="accent5"/>
                </a:solidFill>
              </a:rPr>
              <a:t>で</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 勉強した内容</a:t>
            </a:r>
            <a:r>
              <a:rPr lang="en-US" sz="5000" b="0" i="0" u="none" strike="noStrike" cap="none">
                <a:solidFill>
                  <a:schemeClr val="accent5"/>
                </a:solidFill>
                <a:latin typeface="Arial"/>
                <a:ea typeface="Arial"/>
                <a:cs typeface="Arial"/>
                <a:sym typeface="Arial"/>
              </a:rPr>
              <a:t>について</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ミニ</a:t>
            </a:r>
            <a:r>
              <a:rPr lang="en-US" sz="5000" b="0" i="0" u="none" strike="noStrike" cap="none">
                <a:solidFill>
                  <a:schemeClr val="accent5"/>
                </a:solidFill>
                <a:latin typeface="Arial"/>
                <a:ea typeface="Arial"/>
                <a:cs typeface="Arial"/>
                <a:sym typeface="Arial"/>
              </a:rPr>
              <a:t>テストを実施します</a:t>
            </a:r>
            <a:endParaRPr sz="800"/>
          </a:p>
          <a:p>
            <a:pPr marL="0" marR="0" lvl="0" indent="0" algn="ctr" rtl="0">
              <a:lnSpc>
                <a:spcPct val="100000"/>
              </a:lnSpc>
              <a:spcBef>
                <a:spcPts val="0"/>
              </a:spcBef>
              <a:spcAft>
                <a:spcPts val="0"/>
              </a:spcAft>
              <a:buClr>
                <a:schemeClr val="accent5"/>
              </a:buClr>
              <a:buSzPts val="5600"/>
              <a:buFont typeface="Arial"/>
              <a:buNone/>
            </a:pPr>
            <a:endParaRPr sz="5000" b="0" i="0"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しっかり復習しておいてください</a:t>
            </a:r>
            <a:r>
              <a:rPr lang="en-US" sz="5000">
                <a:solidFill>
                  <a:schemeClr val="accent5"/>
                </a:solidFill>
              </a:rPr>
              <a:t>！</a:t>
            </a:r>
            <a:endParaRPr sz="800"/>
          </a:p>
        </p:txBody>
      </p:sp>
      <p:pic>
        <p:nvPicPr>
          <p:cNvPr id="922" name="Google Shape;922;p126"/>
          <p:cNvPicPr preferRelativeResize="0"/>
          <p:nvPr/>
        </p:nvPicPr>
        <p:blipFill>
          <a:blip r:embed="rId3">
            <a:alphaModFix/>
          </a:blip>
          <a:stretch>
            <a:fillRect/>
          </a:stretch>
        </p:blipFill>
        <p:spPr>
          <a:xfrm>
            <a:off x="9430550" y="523775"/>
            <a:ext cx="2813277" cy="21099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27"/>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今日の授業は終わりです</a:t>
            </a:r>
            <a:endParaRPr sz="5400" b="0" i="0" u="none" strike="noStrike" cap="none">
              <a:solidFill>
                <a:schemeClr val="accent5"/>
              </a:solidFill>
              <a:latin typeface="Arial"/>
              <a:ea typeface="Arial"/>
              <a:cs typeface="Arial"/>
              <a:sym typeface="Arial"/>
            </a:endParaRPr>
          </a:p>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また会いましょう</a:t>
            </a:r>
            <a:endParaRPr sz="5400" b="0" i="0" u="none" strike="noStrike" cap="none">
              <a:solidFill>
                <a:schemeClr val="accent5"/>
              </a:solidFill>
              <a:latin typeface="Arial"/>
              <a:ea typeface="Arial"/>
              <a:cs typeface="Arial"/>
              <a:sym typeface="Arial"/>
            </a:endParaRPr>
          </a:p>
        </p:txBody>
      </p:sp>
      <p:sp>
        <p:nvSpPr>
          <p:cNvPr id="928" name="Google Shape;928;p127"/>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b="0" i="1" u="none" strike="noStrike" cap="none">
                <a:solidFill>
                  <a:schemeClr val="accent5"/>
                </a:solidFill>
                <a:latin typeface="Arial"/>
                <a:ea typeface="Arial"/>
                <a:cs typeface="Arial"/>
                <a:sym typeface="Arial"/>
              </a:rPr>
              <a:t>Hẹn gặp lại lần sau</a:t>
            </a:r>
            <a:endParaRPr sz="5300" b="0" i="1"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300"/>
              <a:buFont typeface="Palatino"/>
              <a:buNone/>
            </a:pPr>
            <a:endParaRPr sz="5300" b="0" i="1" u="none" strike="noStrike" cap="none">
              <a:solidFill>
                <a:schemeClr val="accent5"/>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6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ノート作成</a:t>
            </a:r>
            <a:endParaRPr/>
          </a:p>
        </p:txBody>
      </p:sp>
      <p:sp>
        <p:nvSpPr>
          <p:cNvPr id="350" name="Google Shape;350;p60"/>
          <p:cNvSpPr txBox="1">
            <a:spLocks noGrp="1"/>
          </p:cNvSpPr>
          <p:nvPr>
            <p:ph type="body" idx="1"/>
          </p:nvPr>
        </p:nvSpPr>
        <p:spPr>
          <a:xfrm>
            <a:off x="696675" y="2454225"/>
            <a:ext cx="11900100" cy="7098600"/>
          </a:xfrm>
          <a:prstGeom prst="rect">
            <a:avLst/>
          </a:prstGeom>
          <a:noFill/>
          <a:ln>
            <a:noFill/>
          </a:ln>
        </p:spPr>
        <p:txBody>
          <a:bodyPr spcFirstLastPara="1" wrap="square" lIns="50800" tIns="50800" rIns="50800" bIns="50800" anchor="t" anchorCtr="0">
            <a:noAutofit/>
          </a:bodyPr>
          <a:lstStyle/>
          <a:p>
            <a:pPr marL="457200" lvl="0" indent="-469900" algn="l" rtl="0">
              <a:lnSpc>
                <a:spcPct val="150000"/>
              </a:lnSpc>
              <a:spcBef>
                <a:spcPts val="0"/>
              </a:spcBef>
              <a:spcAft>
                <a:spcPts val="0"/>
              </a:spcAft>
              <a:buSzPts val="3800"/>
              <a:buAutoNum type="arabicPeriod"/>
            </a:pPr>
            <a:r>
              <a:rPr lang="en-US" sz="3400">
                <a:solidFill>
                  <a:schemeClr val="accent5"/>
                </a:solidFill>
              </a:rPr>
              <a:t>10_9.4_ネットワークセキュリティ(2)_学生公開用</a:t>
            </a:r>
            <a:br>
              <a:rPr lang="en-US" sz="3400">
                <a:solidFill>
                  <a:schemeClr val="accent5"/>
                </a:solidFill>
              </a:rPr>
            </a:br>
            <a:r>
              <a:rPr lang="en-US" sz="3400"/>
              <a:t>のファイルを開きコピーします</a:t>
            </a:r>
            <a:endParaRPr sz="3400"/>
          </a:p>
          <a:p>
            <a:pPr marL="457200" lvl="0" indent="-444500" algn="l" rtl="0">
              <a:lnSpc>
                <a:spcPct val="150000"/>
              </a:lnSpc>
              <a:spcBef>
                <a:spcPts val="1000"/>
              </a:spcBef>
              <a:spcAft>
                <a:spcPts val="0"/>
              </a:spcAft>
              <a:buClr>
                <a:schemeClr val="dk1"/>
              </a:buClr>
              <a:buSzPts val="3400"/>
              <a:buAutoNum type="arabicPeriod"/>
            </a:pPr>
            <a:r>
              <a:rPr lang="en-US" sz="3400">
                <a:solidFill>
                  <a:schemeClr val="dk1"/>
                </a:solidFill>
              </a:rPr>
              <a:t>自分用のフォルダーに格納します</a:t>
            </a:r>
            <a:endParaRPr sz="3400">
              <a:solidFill>
                <a:schemeClr val="dk1"/>
              </a:solidFill>
            </a:endParaRPr>
          </a:p>
          <a:p>
            <a:pPr marL="457200" lvl="0" indent="-444500" algn="l" rtl="0">
              <a:lnSpc>
                <a:spcPct val="150000"/>
              </a:lnSpc>
              <a:spcBef>
                <a:spcPts val="1000"/>
              </a:spcBef>
              <a:spcAft>
                <a:spcPts val="0"/>
              </a:spcAft>
              <a:buClr>
                <a:schemeClr val="dk1"/>
              </a:buClr>
              <a:buSzPts val="3400"/>
              <a:buAutoNum type="arabicPeriod"/>
            </a:pPr>
            <a:r>
              <a:rPr lang="en-US" sz="3400">
                <a:solidFill>
                  <a:schemeClr val="dk1"/>
                </a:solidFill>
              </a:rPr>
              <a:t>自分が作成したファイルに自由に書き込めます</a:t>
            </a:r>
            <a:endParaRPr sz="3400">
              <a:solidFill>
                <a:schemeClr val="dk1"/>
              </a:solidFill>
            </a:endParaRPr>
          </a:p>
        </p:txBody>
      </p:sp>
      <p:sp>
        <p:nvSpPr>
          <p:cNvPr id="351" name="Google Shape;351;p6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1"/>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solidFill>
                  <a:srgbClr val="C63024"/>
                </a:solidFill>
              </a:rPr>
              <a:t>タイピング練習</a:t>
            </a:r>
            <a:endParaRPr b="1"/>
          </a:p>
        </p:txBody>
      </p:sp>
      <p:sp>
        <p:nvSpPr>
          <p:cNvPr id="357" name="Google Shape;357;p61"/>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1736</Words>
  <Application>Microsoft Office PowerPoint</Application>
  <PresentationFormat>Tùy chỉnh</PresentationFormat>
  <Paragraphs>524</Paragraphs>
  <Slides>75</Slides>
  <Notes>75</Notes>
  <HiddenSlides>0</HiddenSlides>
  <MMClips>0</MMClips>
  <ScaleCrop>false</ScaleCrop>
  <HeadingPairs>
    <vt:vector size="6" baseType="variant">
      <vt:variant>
        <vt:lpstr>Phông được Dùng</vt:lpstr>
      </vt:variant>
      <vt:variant>
        <vt:i4>8</vt:i4>
      </vt:variant>
      <vt:variant>
        <vt:lpstr>Chủ đề</vt:lpstr>
      </vt:variant>
      <vt:variant>
        <vt:i4>3</vt:i4>
      </vt:variant>
      <vt:variant>
        <vt:lpstr>Tiêu đề Bản chiếu</vt:lpstr>
      </vt:variant>
      <vt:variant>
        <vt:i4>75</vt:i4>
      </vt:variant>
    </vt:vector>
  </HeadingPairs>
  <TitlesOfParts>
    <vt:vector size="86" baseType="lpstr">
      <vt:lpstr>ヒラギノ角ゴ ProN W3</vt:lpstr>
      <vt:lpstr>Palatino</vt:lpstr>
      <vt:lpstr>Arial</vt:lpstr>
      <vt:lpstr>M PLUS 1p</vt:lpstr>
      <vt:lpstr>HiraKakuProN-W3</vt:lpstr>
      <vt:lpstr>Avenir</vt:lpstr>
      <vt:lpstr>Helvetica Neue</vt:lpstr>
      <vt:lpstr>Courier</vt:lpstr>
      <vt:lpstr>White</vt:lpstr>
      <vt:lpstr>White</vt:lpstr>
      <vt:lpstr>White</vt:lpstr>
      <vt:lpstr>IT日本語2</vt:lpstr>
      <vt:lpstr>目的と目標</vt:lpstr>
      <vt:lpstr>目次</vt:lpstr>
      <vt:lpstr>ミニテスト</vt:lpstr>
      <vt:lpstr>ミニテスト</vt:lpstr>
      <vt:lpstr>ミニテスト</vt:lpstr>
      <vt:lpstr>ノート作成</vt:lpstr>
      <vt:lpstr>ノート作成</vt:lpstr>
      <vt:lpstr>タイピング練習</vt:lpstr>
      <vt:lpstr>e-typing - 準備 -</vt:lpstr>
      <vt:lpstr>e-typing - 準備 -</vt:lpstr>
      <vt:lpstr>e-typing - 結果保存 -</vt:lpstr>
      <vt:lpstr>カタカナ語・ アルファベット語</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英語をカタカナ語で書いてみよう</vt:lpstr>
      <vt:lpstr>カタカナ語の発声練習</vt:lpstr>
      <vt:lpstr>カタカナ語・アルファベット語</vt:lpstr>
      <vt:lpstr>文章の理解</vt:lpstr>
      <vt:lpstr>ネットワークセキュリティの 全体内容</vt:lpstr>
      <vt:lpstr>ファイアウォール</vt:lpstr>
      <vt:lpstr>ファイアウォール</vt:lpstr>
      <vt:lpstr>ファイアウォール</vt:lpstr>
      <vt:lpstr>これも知っとこ！</vt:lpstr>
      <vt:lpstr>ペーア</vt:lpstr>
      <vt:lpstr>新しい言葉を読もう</vt:lpstr>
      <vt:lpstr>翻訳してみよう！</vt:lpstr>
      <vt:lpstr>Firewall: Tường lửa</vt:lpstr>
      <vt:lpstr>Firewall: Tường lửa</vt:lpstr>
      <vt:lpstr>Firewall: Tường lửa</vt:lpstr>
      <vt:lpstr>Cùng biết thêm  cái này nữa nhé！</vt:lpstr>
      <vt:lpstr>用語</vt:lpstr>
      <vt:lpstr>パケットフィルタリング</vt:lpstr>
      <vt:lpstr>これも知っとこ！</vt:lpstr>
      <vt:lpstr>プロキシ</vt:lpstr>
      <vt:lpstr>ペーア</vt:lpstr>
      <vt:lpstr>新しい言葉を読もう</vt:lpstr>
      <vt:lpstr>翻訳してみよう！</vt:lpstr>
      <vt:lpstr>Packet filtering: Bộ lọc gói tin</vt:lpstr>
      <vt:lpstr>Cùng biết thêm  cái này nữa nhé！</vt:lpstr>
      <vt:lpstr>Proxy</vt:lpstr>
      <vt:lpstr>用語</vt:lpstr>
      <vt:lpstr>ペネトレーションテスト</vt:lpstr>
      <vt:lpstr>侵入検知システム</vt:lpstr>
      <vt:lpstr>これも知っとこ！</vt:lpstr>
      <vt:lpstr>ペーア</vt:lpstr>
      <vt:lpstr>新しい言葉を読もう</vt:lpstr>
      <vt:lpstr>翻訳してみよう！</vt:lpstr>
      <vt:lpstr>Kiểm tra sự xâm nhập</vt:lpstr>
      <vt:lpstr>Hệ thống phát hiện xâm nhập</vt:lpstr>
      <vt:lpstr>Cùng biết thêm  cái này nữa nhé！</vt:lpstr>
      <vt:lpstr>用語</vt:lpstr>
      <vt:lpstr>FE試験問題</vt:lpstr>
      <vt:lpstr>問題1</vt:lpstr>
      <vt:lpstr>問題2</vt:lpstr>
      <vt:lpstr>聞き取り</vt:lpstr>
      <vt:lpstr>聞き取り</vt:lpstr>
      <vt:lpstr>聞き取り</vt:lpstr>
      <vt:lpstr>宿題</vt:lpstr>
      <vt:lpstr>宿題</vt:lpstr>
      <vt:lpstr>宿題①</vt:lpstr>
      <vt:lpstr>宿題②</vt:lpstr>
      <vt:lpstr>宿題③</vt:lpstr>
      <vt:lpstr>ミニテスト</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IT日本語2</dc:title>
  <cp:lastModifiedBy>NGUYEN THE DUC 20194515</cp:lastModifiedBy>
  <cp:revision>1</cp:revision>
  <dcterms:modified xsi:type="dcterms:W3CDTF">2022-06-02T09:52:37Z</dcterms:modified>
</cp:coreProperties>
</file>